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52"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Lst>
  <p:sldSz cx="9144000" cy="6858000" type="screen4x3"/>
  <p:notesSz cx="6950075" cy="9236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3" roundtripDataSignature="AMtx7miLLWuq6r+z19x+hwqF3izDwK+6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053EEB4-DC8F-471D-B5FC-4E16744AA152}">
  <a:tblStyle styleId="{2053EEB4-DC8F-471D-B5FC-4E16744AA152}"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0F4"/>
          </a:solidFill>
        </a:fill>
      </a:tcStyle>
    </a:wholeTbl>
    <a:band1H>
      <a:tcTxStyle/>
      <a:tcStyle>
        <a:tcBdr/>
        <a:fill>
          <a:solidFill>
            <a:srgbClr val="CCDFE8"/>
          </a:solidFill>
        </a:fill>
      </a:tcStyle>
    </a:band1H>
    <a:band2H>
      <a:tcTxStyle/>
      <a:tcStyle>
        <a:tcBdr/>
      </a:tcStyle>
    </a:band2H>
    <a:band1V>
      <a:tcTxStyle/>
      <a:tcStyle>
        <a:tcBdr/>
        <a:fill>
          <a:solidFill>
            <a:srgbClr val="CCDFE8"/>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492"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1699" cy="463408"/>
          </a:xfrm>
          <a:prstGeom prst="rect">
            <a:avLst/>
          </a:prstGeom>
          <a:noFill/>
          <a:ln>
            <a:noFill/>
          </a:ln>
        </p:spPr>
        <p:txBody>
          <a:bodyPr spcFirstLastPara="1" wrap="square" lIns="92475" tIns="46225" rIns="92475" bIns="462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36768" y="0"/>
            <a:ext cx="3011699" cy="463408"/>
          </a:xfrm>
          <a:prstGeom prst="rect">
            <a:avLst/>
          </a:prstGeom>
          <a:noFill/>
          <a:ln>
            <a:noFill/>
          </a:ln>
        </p:spPr>
        <p:txBody>
          <a:bodyPr spcFirstLastPara="1" wrap="square" lIns="92475" tIns="46225" rIns="92475" bIns="462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69"/>
            <a:ext cx="3011699" cy="463407"/>
          </a:xfrm>
          <a:prstGeom prst="rect">
            <a:avLst/>
          </a:prstGeom>
          <a:noFill/>
          <a:ln>
            <a:noFill/>
          </a:ln>
        </p:spPr>
        <p:txBody>
          <a:bodyPr spcFirstLastPara="1" wrap="square" lIns="92475" tIns="46225" rIns="92475" bIns="462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36768" y="8772669"/>
            <a:ext cx="3011699" cy="463407"/>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97" name="Google Shape;97;p1: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0: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59" name="Google Shape;159;p10:notes"/>
          <p:cNvSpPr txBox="1">
            <a:spLocks noGrp="1"/>
          </p:cNvSpPr>
          <p:nvPr>
            <p:ph type="sldNum" idx="12"/>
          </p:nvPr>
        </p:nvSpPr>
        <p:spPr>
          <a:xfrm>
            <a:off x="3936768" y="8772669"/>
            <a:ext cx="3011699" cy="463407"/>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1: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66" name="Google Shape;166;p11: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72" name="Google Shape;172;p12: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3: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78" name="Google Shape;178;p13: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4: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84" name="Google Shape;184;p14: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5: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90" name="Google Shape;190;p15: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6: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96" name="Google Shape;196;p16: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7: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02" name="Google Shape;202;p17: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8: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08" name="Google Shape;208;p18: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9: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14" name="Google Shape;214;p19: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0: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21" name="Google Shape;221;p20: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1: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28" name="Google Shape;228;p21: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2: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35" name="Google Shape;235;p22: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3: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42" name="Google Shape;242;p23: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4: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49" name="Google Shape;249;p24: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5: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56" name="Google Shape;256;p25: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6: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63" name="Google Shape;263;p26: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7: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70" name="Google Shape;270;p27: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8: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77" name="Google Shape;277;p28: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9: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84" name="Google Shape;284;p29: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11" name="Google Shape;111;p3:notes"/>
          <p:cNvSpPr txBox="1">
            <a:spLocks noGrp="1"/>
          </p:cNvSpPr>
          <p:nvPr>
            <p:ph type="sldNum" idx="12"/>
          </p:nvPr>
        </p:nvSpPr>
        <p:spPr>
          <a:xfrm>
            <a:off x="3936768" y="8772669"/>
            <a:ext cx="3011699" cy="463407"/>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30: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90" name="Google Shape;290;p30: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1: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96" name="Google Shape;296;p31: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32: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302" name="Google Shape;302;p32: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3: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309" name="Google Shape;309;p33: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4: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315" name="Google Shape;315;p34: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5: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321" name="Google Shape;321;p35: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6: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327" name="Google Shape;327;p36: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37: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333" name="Google Shape;333;p37: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8: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339" name="Google Shape;339;p38: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9: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345" name="Google Shape;345;p39: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18" name="Google Shape;118;p4:notes"/>
          <p:cNvSpPr txBox="1">
            <a:spLocks noGrp="1"/>
          </p:cNvSpPr>
          <p:nvPr>
            <p:ph type="sldNum" idx="12"/>
          </p:nvPr>
        </p:nvSpPr>
        <p:spPr>
          <a:xfrm>
            <a:off x="3936768" y="8772669"/>
            <a:ext cx="3011699" cy="463407"/>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40: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351" name="Google Shape;351;p40: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41: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357" name="Google Shape;357;p41: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42: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363" name="Google Shape;363;p42: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3: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369" name="Google Shape;369;p43: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44: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375" name="Google Shape;375;p44: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45: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381" name="Google Shape;381;p45: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46: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46: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r>
              <a:rPr lang="en-US"/>
              <a:t>https://onlinelibrary.wiley.com/doi/full/10.1111/1468-0009.12464</a:t>
            </a:r>
            <a:endParaRPr/>
          </a:p>
          <a:p>
            <a:pPr marL="0" lvl="0" indent="0" algn="l" rtl="0">
              <a:spcBef>
                <a:spcPts val="0"/>
              </a:spcBef>
              <a:spcAft>
                <a:spcPts val="0"/>
              </a:spcAft>
              <a:buNone/>
            </a:pPr>
            <a:endParaRPr/>
          </a:p>
        </p:txBody>
      </p:sp>
      <p:sp>
        <p:nvSpPr>
          <p:cNvPr id="388" name="Google Shape;388;p46:notes"/>
          <p:cNvSpPr txBox="1">
            <a:spLocks noGrp="1"/>
          </p:cNvSpPr>
          <p:nvPr>
            <p:ph type="sldNum" idx="12"/>
          </p:nvPr>
        </p:nvSpPr>
        <p:spPr>
          <a:xfrm>
            <a:off x="3936768" y="8772669"/>
            <a:ext cx="3011699" cy="463407"/>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47: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47: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r>
              <a:rPr lang="en-US"/>
              <a:t>https://onlinelibrary.wiley.com/doi/full/10.1111/1468-0009.12464</a:t>
            </a:r>
            <a:endParaRPr/>
          </a:p>
          <a:p>
            <a:pPr marL="0" lvl="0" indent="0" algn="l" rtl="0">
              <a:spcBef>
                <a:spcPts val="0"/>
              </a:spcBef>
              <a:spcAft>
                <a:spcPts val="0"/>
              </a:spcAft>
              <a:buNone/>
            </a:pPr>
            <a:endParaRPr/>
          </a:p>
        </p:txBody>
      </p:sp>
      <p:sp>
        <p:nvSpPr>
          <p:cNvPr id="395" name="Google Shape;395;p47:notes"/>
          <p:cNvSpPr txBox="1">
            <a:spLocks noGrp="1"/>
          </p:cNvSpPr>
          <p:nvPr>
            <p:ph type="sldNum" idx="12"/>
          </p:nvPr>
        </p:nvSpPr>
        <p:spPr>
          <a:xfrm>
            <a:off x="3936768" y="8772669"/>
            <a:ext cx="3011699" cy="463407"/>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48: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401" name="Google Shape;401;p48: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49: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407" name="Google Shape;407;p49: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24" name="Google Shape;124;p5: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50: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413" name="Google Shape;413;p50: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51: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420" name="Google Shape;420;p51: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52: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426" name="Google Shape;426;p52: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53: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432" name="Google Shape;432;p53: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54: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438" name="Google Shape;438;p54: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55: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444" name="Google Shape;444;p55: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56: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450" name="Google Shape;450;p56: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57: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456" name="Google Shape;456;p57: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58: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465" name="Google Shape;465;p58: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59: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472" name="Google Shape;472;p59: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6: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r>
              <a:rPr lang="en-US"/>
              <a:t>Source: U.S. Census.  Large Group is 51+.  “Private” is those who self-reported private insurance, but did not specify which type of private health insurance.</a:t>
            </a:r>
            <a:endParaRPr/>
          </a:p>
        </p:txBody>
      </p:sp>
      <p:sp>
        <p:nvSpPr>
          <p:cNvPr id="131" name="Google Shape;131;p6:notes"/>
          <p:cNvSpPr txBox="1">
            <a:spLocks noGrp="1"/>
          </p:cNvSpPr>
          <p:nvPr>
            <p:ph type="sldNum" idx="12"/>
          </p:nvPr>
        </p:nvSpPr>
        <p:spPr>
          <a:xfrm>
            <a:off x="3936768" y="8772669"/>
            <a:ext cx="3011699" cy="463407"/>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60: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479" name="Google Shape;479;p60: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61: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486" name="Google Shape;486;p61: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62: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492" name="Google Shape;492;p62: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63: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498" name="Google Shape;498;p63: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64: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504" name="Google Shape;504;p64: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65: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510" name="Google Shape;510;p65: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66: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516" name="Google Shape;516;p66: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67: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522" name="Google Shape;522;p67: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68: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528" name="Google Shape;528;p68: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69: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534" name="Google Shape;534;p69: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70: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540" name="Google Shape;540;p70: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71: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546" name="Google Shape;546;p71: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72: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552" name="Google Shape;552;p72: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73: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558" name="Google Shape;558;p73: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74: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564" name="Google Shape;564;p74: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75: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572" name="Google Shape;572;p75: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76: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578" name="Google Shape;578;p76: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77: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584" name="Google Shape;584;p77: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78: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590" name="Google Shape;590;p78: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79: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596" name="Google Shape;596;p79: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8: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44" name="Google Shape;144;p8:notes"/>
          <p:cNvSpPr txBox="1">
            <a:spLocks noGrp="1"/>
          </p:cNvSpPr>
          <p:nvPr>
            <p:ph type="sldNum" idx="12"/>
          </p:nvPr>
        </p:nvSpPr>
        <p:spPr>
          <a:xfrm>
            <a:off x="3936768" y="8772669"/>
            <a:ext cx="3011699" cy="463407"/>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80: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602" name="Google Shape;602;p80: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81: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608" name="Google Shape;608;p81: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82: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614" name="Google Shape;614;p82: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83: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620" name="Google Shape;620;p83: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84: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626" name="Google Shape;626;p84: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85: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633" name="Google Shape;633;p85: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86: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639" name="Google Shape;639;p86: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87: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645" name="Google Shape;645;p87: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88: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651" name="Google Shape;651;p88: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89: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657" name="Google Shape;657;p89: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9: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r>
              <a:rPr lang="en-US" b="1"/>
              <a:t>Rate Data:</a:t>
            </a:r>
            <a:endParaRPr/>
          </a:p>
          <a:p>
            <a:pPr marL="173422" lvl="0" indent="-173422" algn="l" rtl="0">
              <a:spcBef>
                <a:spcPts val="0"/>
              </a:spcBef>
              <a:spcAft>
                <a:spcPts val="0"/>
              </a:spcAft>
              <a:buClr>
                <a:schemeClr val="dk1"/>
              </a:buClr>
              <a:buSzPts val="1200"/>
              <a:buFont typeface="Arial"/>
              <a:buChar char="•"/>
            </a:pPr>
            <a:r>
              <a:rPr lang="en-US"/>
              <a:t>2014 to 2016 is based on rates for BCBSNE plans</a:t>
            </a:r>
            <a:endParaRPr/>
          </a:p>
          <a:p>
            <a:pPr marL="173422" lvl="0" indent="-173422" algn="l" rtl="0">
              <a:spcBef>
                <a:spcPts val="0"/>
              </a:spcBef>
              <a:spcAft>
                <a:spcPts val="0"/>
              </a:spcAft>
              <a:buClr>
                <a:schemeClr val="dk1"/>
              </a:buClr>
              <a:buSzPts val="1200"/>
              <a:buFont typeface="Arial"/>
              <a:buChar char="•"/>
            </a:pPr>
            <a:r>
              <a:rPr lang="en-US"/>
              <a:t>2017 rates are based on Medica Silver and Gold Insure Network plans</a:t>
            </a:r>
            <a:endParaRPr/>
          </a:p>
          <a:p>
            <a:pPr marL="173422" lvl="0" indent="-173422" algn="l" rtl="0">
              <a:spcBef>
                <a:spcPts val="0"/>
              </a:spcBef>
              <a:spcAft>
                <a:spcPts val="0"/>
              </a:spcAft>
              <a:buClr>
                <a:schemeClr val="dk1"/>
              </a:buClr>
              <a:buSzPts val="1200"/>
              <a:buFont typeface="Arial"/>
              <a:buChar char="•"/>
            </a:pPr>
            <a:r>
              <a:rPr lang="en-US"/>
              <a:t>2018 and 2019 rates are based on Medica Silver and Gold with CHI Network plans</a:t>
            </a:r>
            <a:endParaRPr/>
          </a:p>
          <a:p>
            <a:pPr marL="0" lvl="0" indent="0" algn="l" rtl="0">
              <a:spcBef>
                <a:spcPts val="0"/>
              </a:spcBef>
              <a:spcAft>
                <a:spcPts val="0"/>
              </a:spcAft>
              <a:buNone/>
            </a:pPr>
            <a:endParaRPr/>
          </a:p>
        </p:txBody>
      </p:sp>
      <p:sp>
        <p:nvSpPr>
          <p:cNvPr id="151" name="Google Shape;151;p9:notes"/>
          <p:cNvSpPr txBox="1">
            <a:spLocks noGrp="1"/>
          </p:cNvSpPr>
          <p:nvPr>
            <p:ph type="sldNum" idx="12"/>
          </p:nvPr>
        </p:nvSpPr>
        <p:spPr>
          <a:xfrm>
            <a:off x="3936768" y="8772669"/>
            <a:ext cx="3011699" cy="463407"/>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90: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663" name="Google Shape;663;p90: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91: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669" name="Google Shape;669;p91: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92: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675" name="Google Shape;675;p92: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93: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681" name="Google Shape;681;p93: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94: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688" name="Google Shape;688;p94: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95: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694" name="Google Shape;694;p95: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96: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700" name="Google Shape;700;p96:notes"/>
          <p:cNvSpPr>
            <a:spLocks noGrp="1" noRot="1" noChangeAspect="1"/>
          </p:cNvSpPr>
          <p:nvPr>
            <p:ph type="sldImg" idx="2"/>
          </p:nvPr>
        </p:nvSpPr>
        <p:spPr>
          <a:xfrm>
            <a:off x="1397000"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9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9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 name="Google Shape;19;p9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sp>
        <p:nvSpPr>
          <p:cNvPr id="70" name="Google Shape;70;p10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0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2" name="Google Shape;72;p10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3" name="Google Shape;73;p10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0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10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08"/>
          <p:cNvSpPr>
            <a:spLocks noGrp="1"/>
          </p:cNvSpPr>
          <p:nvPr>
            <p:ph type="pic" idx="2"/>
          </p:nvPr>
        </p:nvSpPr>
        <p:spPr>
          <a:xfrm>
            <a:off x="1792288" y="612775"/>
            <a:ext cx="5486400" cy="4114800"/>
          </a:xfrm>
          <a:prstGeom prst="rect">
            <a:avLst/>
          </a:prstGeom>
          <a:noFill/>
          <a:ln>
            <a:noFill/>
          </a:ln>
        </p:spPr>
      </p:sp>
      <p:sp>
        <p:nvSpPr>
          <p:cNvPr id="79" name="Google Shape;79;p10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0" name="Google Shape;80;p10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0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3"/>
        <p:cNvGrpSpPr/>
        <p:nvPr/>
      </p:nvGrpSpPr>
      <p:grpSpPr>
        <a:xfrm>
          <a:off x="0" y="0"/>
          <a:ext cx="0" cy="0"/>
          <a:chOff x="0" y="0"/>
          <a:chExt cx="0" cy="0"/>
        </a:xfrm>
      </p:grpSpPr>
      <p:sp>
        <p:nvSpPr>
          <p:cNvPr id="84" name="Google Shape;84;p10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0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6" name="Google Shape;86;p10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0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0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11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1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2" name="Google Shape;92;p1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9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607F"/>
              </a:buClr>
              <a:buSzPts val="3000"/>
              <a:buFont typeface="Arial"/>
              <a:buNone/>
              <a:defRPr sz="3000" b="1">
                <a:solidFill>
                  <a:srgbClr val="00607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9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607F"/>
              </a:buClr>
              <a:buSzPts val="1800"/>
              <a:buChar char="•"/>
              <a:defRPr sz="1800">
                <a:solidFill>
                  <a:srgbClr val="00607F"/>
                </a:solidFill>
                <a:latin typeface="Arial"/>
                <a:ea typeface="Arial"/>
                <a:cs typeface="Arial"/>
                <a:sym typeface="Arial"/>
              </a:defRPr>
            </a:lvl1pPr>
            <a:lvl2pPr marL="914400" lvl="1" indent="-342900" algn="l">
              <a:spcBef>
                <a:spcPts val="360"/>
              </a:spcBef>
              <a:spcAft>
                <a:spcPts val="0"/>
              </a:spcAft>
              <a:buClr>
                <a:schemeClr val="dk1"/>
              </a:buClr>
              <a:buSzPts val="1800"/>
              <a:buChar char="–"/>
              <a:defRPr sz="18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9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9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9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
        <p:cNvGrpSpPr/>
        <p:nvPr/>
      </p:nvGrpSpPr>
      <p:grpSpPr>
        <a:xfrm>
          <a:off x="0" y="0"/>
          <a:ext cx="0" cy="0"/>
          <a:chOff x="0" y="0"/>
          <a:chExt cx="0" cy="0"/>
        </a:xfrm>
      </p:grpSpPr>
      <p:sp>
        <p:nvSpPr>
          <p:cNvPr id="29" name="Google Shape;29;p10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0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1" name="Google Shape;31;p10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2" name="Google Shape;32;p10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3" name="Google Shape;33;p10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4" name="Google Shape;34;p10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0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0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7"/>
        <p:cNvGrpSpPr/>
        <p:nvPr/>
      </p:nvGrpSpPr>
      <p:grpSpPr>
        <a:xfrm>
          <a:off x="0" y="0"/>
          <a:ext cx="0" cy="0"/>
          <a:chOff x="0" y="0"/>
          <a:chExt cx="0" cy="0"/>
        </a:xfrm>
      </p:grpSpPr>
      <p:sp>
        <p:nvSpPr>
          <p:cNvPr id="38" name="Google Shape;38;p10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0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0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0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2"/>
        <p:cNvGrpSpPr/>
        <p:nvPr/>
      </p:nvGrpSpPr>
      <p:grpSpPr>
        <a:xfrm>
          <a:off x="0" y="0"/>
          <a:ext cx="0" cy="0"/>
          <a:chOff x="0" y="0"/>
          <a:chExt cx="0" cy="0"/>
        </a:xfrm>
      </p:grpSpPr>
      <p:sp>
        <p:nvSpPr>
          <p:cNvPr id="43" name="Google Shape;43;p10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0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0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0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10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Arial"/>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0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50" name="Google Shape;50;p10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0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3"/>
        <p:cNvGrpSpPr/>
        <p:nvPr/>
      </p:nvGrpSpPr>
      <p:grpSpPr>
        <a:xfrm>
          <a:off x="0" y="0"/>
          <a:ext cx="0" cy="0"/>
          <a:chOff x="0" y="0"/>
          <a:chExt cx="0" cy="0"/>
        </a:xfrm>
      </p:grpSpPr>
      <p:sp>
        <p:nvSpPr>
          <p:cNvPr id="54" name="Google Shape;54;p10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0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6" name="Google Shape;56;p10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7" name="Google Shape;57;p10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0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10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0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
        <p:nvSpPr>
          <p:cNvPr id="66" name="Google Shape;66;p10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97"/>
          <p:cNvPicPr preferRelativeResize="0"/>
          <p:nvPr/>
        </p:nvPicPr>
        <p:blipFill rotWithShape="1">
          <a:blip r:embed="rId15">
            <a:alphaModFix/>
          </a:blip>
          <a:srcRect/>
          <a:stretch/>
        </p:blipFill>
        <p:spPr>
          <a:xfrm>
            <a:off x="0" y="0"/>
            <a:ext cx="9144000" cy="6858000"/>
          </a:xfrm>
          <a:prstGeom prst="rect">
            <a:avLst/>
          </a:prstGeom>
          <a:noFill/>
          <a:ln>
            <a:noFill/>
          </a:ln>
        </p:spPr>
      </p:pic>
      <p:sp>
        <p:nvSpPr>
          <p:cNvPr id="11" name="Google Shape;11;p9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9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9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9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9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congress.gov/bill/110th-congress/house-bill/6983"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doi.nebraska.gov/appealing-denied-health-claim"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eapps.naic.org/life-policy-locator/#/welcome"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hyperlink" Target="https://www.medicare.gov/coverage/coronavirus-disease-2019-covid-19-vaccine"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www.medicare.gov/forms-help-resources/help-fight-medicare-fraud/tips-prevent-fraud"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hyperlink" Target="https://www.medicare.gov/forms-help-resources/help-fight-medicare-fraud/how-report-medicare-fraud" TargetMode="External"/><Relationship Id="rId4" Type="http://schemas.openxmlformats.org/officeDocument/2006/relationships/hyperlink" Target="https://www.medicare.gov/forms-help-resources/help-fight-medicare-fraud/how-spot-medicare-fraud"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www.doi.nebraska.gov/shiip"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www.cms.gov/Research-Statistics-Data-and-Systems/Statistics-Trends-and-Reports/CMSProgramStatistics/Dashboard"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www.linkedin.com/company/insurance-nebraska-department-of/"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hyperlink" Target="https://twitter.com/NDOIHealth" TargetMode="External"/><Relationship Id="rId5" Type="http://schemas.openxmlformats.org/officeDocument/2006/relationships/hyperlink" Target="https://www.instagram.com/ndoihealthdivision/" TargetMode="External"/><Relationship Id="rId4" Type="http://schemas.openxmlformats.org/officeDocument/2006/relationships/hyperlink" Target="https://www.facebook.com/NDOIHealth/" TargetMode="External"/></Relationships>
</file>

<file path=ppt/slides/_rels/slide96.xml.rels><?xml version="1.0" encoding="UTF-8" standalone="yes"?>
<Relationships xmlns="http://schemas.openxmlformats.org/package/2006/relationships"><Relationship Id="rId8" Type="http://schemas.openxmlformats.org/officeDocument/2006/relationships/hyperlink" Target="https://doi.nebraska.gov/consumer/consumer-assistance" TargetMode="External"/><Relationship Id="rId3" Type="http://schemas.openxmlformats.org/officeDocument/2006/relationships/hyperlink" Target="mailto:Eric.Dunning@Nebraska.gov" TargetMode="External"/><Relationship Id="rId7" Type="http://schemas.openxmlformats.org/officeDocument/2006/relationships/hyperlink" Target="https://doi.nebraska.gov/" TargetMode="External"/><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hyperlink" Target="mailto:Maggie.Reinert@Nebraska.gov" TargetMode="External"/><Relationship Id="rId5" Type="http://schemas.openxmlformats.org/officeDocument/2006/relationships/hyperlink" Target="mailto:Laura.Arp@Nebraska.gov" TargetMode="External"/><Relationship Id="rId4" Type="http://schemas.openxmlformats.org/officeDocument/2006/relationships/hyperlink" Target="mailto:Martin.Swanson@Nebraska.gov" TargetMode="External"/><Relationship Id="rId9" Type="http://schemas.openxmlformats.org/officeDocument/2006/relationships/hyperlink" Target="https://doi.nebraska.gov/appealing-denied-health-clai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00" name="Google Shape;100;p1"/>
          <p:cNvSpPr txBox="1"/>
          <p:nvPr/>
        </p:nvSpPr>
        <p:spPr>
          <a:xfrm>
            <a:off x="13252" y="1980135"/>
            <a:ext cx="8686800" cy="1077218"/>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3200" b="1" i="0" u="none" strike="noStrike" cap="none">
                <a:solidFill>
                  <a:srgbClr val="00607F"/>
                </a:solidFill>
                <a:latin typeface="Arial"/>
                <a:ea typeface="Arial"/>
                <a:cs typeface="Arial"/>
                <a:sym typeface="Arial"/>
              </a:rPr>
              <a:t>INSURANCE COMMUNITY DISCUSSIONS</a:t>
            </a:r>
            <a:endParaRPr/>
          </a:p>
          <a:p>
            <a:pPr marL="0" marR="0" lvl="0" indent="0" algn="r" rtl="0">
              <a:spcBef>
                <a:spcPts val="0"/>
              </a:spcBef>
              <a:spcAft>
                <a:spcPts val="0"/>
              </a:spcAft>
              <a:buNone/>
            </a:pPr>
            <a:r>
              <a:rPr lang="en-US" sz="3200" b="1" i="0" u="none" strike="noStrike" cap="none">
                <a:solidFill>
                  <a:srgbClr val="00607F"/>
                </a:solidFill>
                <a:latin typeface="Arial"/>
                <a:ea typeface="Arial"/>
                <a:cs typeface="Arial"/>
                <a:sym typeface="Arial"/>
              </a:rPr>
              <a:t>OCTOBER 2021 </a:t>
            </a:r>
            <a:endParaRPr/>
          </a:p>
        </p:txBody>
      </p:sp>
      <p:sp>
        <p:nvSpPr>
          <p:cNvPr id="101" name="Google Shape;101;p1"/>
          <p:cNvSpPr txBox="1"/>
          <p:nvPr/>
        </p:nvSpPr>
        <p:spPr>
          <a:xfrm>
            <a:off x="1143000" y="685604"/>
            <a:ext cx="7043964" cy="27699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200" b="1" i="0" u="none" strike="noStrike" cap="none">
                <a:solidFill>
                  <a:srgbClr val="00607F"/>
                </a:solidFill>
                <a:latin typeface="Arial"/>
                <a:ea typeface="Arial"/>
                <a:cs typeface="Arial"/>
                <a:sym typeface="Arial"/>
              </a:rPr>
              <a:t>NEBRASKA DEPARTMENT OF INSURANCE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2021 NEBRASKA ENROLLMENT IN DETAIL</a:t>
            </a:r>
            <a:endParaRPr/>
          </a:p>
        </p:txBody>
      </p:sp>
      <p:graphicFrame>
        <p:nvGraphicFramePr>
          <p:cNvPr id="162" name="Google Shape;162;p10"/>
          <p:cNvGraphicFramePr/>
          <p:nvPr/>
        </p:nvGraphicFramePr>
        <p:xfrm>
          <a:off x="457200" y="1600200"/>
          <a:ext cx="8229600" cy="2225100"/>
        </p:xfrm>
        <a:graphic>
          <a:graphicData uri="http://schemas.openxmlformats.org/drawingml/2006/table">
            <a:tbl>
              <a:tblPr firstRow="1" bandRow="1">
                <a:noFill/>
                <a:tableStyleId>{2053EEB4-DC8F-471D-B5FC-4E16744AA152}</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r>
                        <a:rPr lang="en-US" sz="1800"/>
                        <a:t>Rating Area</a:t>
                      </a:r>
                      <a:endParaRPr/>
                    </a:p>
                  </a:txBody>
                  <a:tcPr marL="91450" marR="91450" marT="45725" marB="45725"/>
                </a:tc>
                <a:tc>
                  <a:txBody>
                    <a:bodyPr/>
                    <a:lstStyle/>
                    <a:p>
                      <a:pPr marL="0" marR="0" lvl="0" indent="0" algn="l" rtl="0">
                        <a:spcBef>
                          <a:spcPts val="0"/>
                        </a:spcBef>
                        <a:spcAft>
                          <a:spcPts val="0"/>
                        </a:spcAft>
                        <a:buNone/>
                      </a:pPr>
                      <a:r>
                        <a:rPr lang="en-US" sz="1800"/>
                        <a:t>Total Enrolled</a:t>
                      </a:r>
                      <a:endParaRPr/>
                    </a:p>
                  </a:txBody>
                  <a:tcPr marL="91450" marR="91450" marT="45725" marB="45725"/>
                </a:tc>
                <a:tc>
                  <a:txBody>
                    <a:bodyPr/>
                    <a:lstStyle/>
                    <a:p>
                      <a:pPr marL="0" marR="0" lvl="0" indent="0" algn="l" rtl="0">
                        <a:spcBef>
                          <a:spcPts val="0"/>
                        </a:spcBef>
                        <a:spcAft>
                          <a:spcPts val="0"/>
                        </a:spcAft>
                        <a:buNone/>
                      </a:pPr>
                      <a:r>
                        <a:rPr lang="en-US" sz="1800"/>
                        <a:t>Receive APTC</a:t>
                      </a:r>
                      <a:endParaRPr/>
                    </a:p>
                  </a:txBody>
                  <a:tcPr marL="91450" marR="91450" marT="45725" marB="45725"/>
                </a:tc>
                <a:tc>
                  <a:txBody>
                    <a:bodyPr/>
                    <a:lstStyle/>
                    <a:p>
                      <a:pPr marL="0" marR="0" lvl="0" indent="0" algn="l" rtl="0">
                        <a:spcBef>
                          <a:spcPts val="0"/>
                        </a:spcBef>
                        <a:spcAft>
                          <a:spcPts val="0"/>
                        </a:spcAft>
                        <a:buNone/>
                      </a:pPr>
                      <a:r>
                        <a:rPr lang="en-US" sz="1800"/>
                        <a:t>Receive CSR</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solidFill>
                            <a:srgbClr val="00607F"/>
                          </a:solidFill>
                        </a:rPr>
                        <a:t>Area 1 (Omaha)</a:t>
                      </a:r>
                      <a:endParaRPr sz="1800"/>
                    </a:p>
                  </a:txBody>
                  <a:tcPr marL="91450" marR="91450" marT="45725" marB="45725"/>
                </a:tc>
                <a:tc>
                  <a:txBody>
                    <a:bodyPr/>
                    <a:lstStyle/>
                    <a:p>
                      <a:pPr marL="0" marR="0" lvl="0" indent="0" algn="l" rtl="0">
                        <a:spcBef>
                          <a:spcPts val="0"/>
                        </a:spcBef>
                        <a:spcAft>
                          <a:spcPts val="0"/>
                        </a:spcAft>
                        <a:buNone/>
                      </a:pPr>
                      <a:r>
                        <a:rPr lang="en-US" sz="1800">
                          <a:solidFill>
                            <a:srgbClr val="00607F"/>
                          </a:solidFill>
                        </a:rPr>
                        <a:t>28,887</a:t>
                      </a:r>
                      <a:endParaRPr/>
                    </a:p>
                  </a:txBody>
                  <a:tcPr marL="91450" marR="91450" marT="45725" marB="45725"/>
                </a:tc>
                <a:tc>
                  <a:txBody>
                    <a:bodyPr/>
                    <a:lstStyle/>
                    <a:p>
                      <a:pPr marL="0" marR="0" lvl="0" indent="0" algn="l" rtl="0">
                        <a:spcBef>
                          <a:spcPts val="0"/>
                        </a:spcBef>
                        <a:spcAft>
                          <a:spcPts val="0"/>
                        </a:spcAft>
                        <a:buNone/>
                      </a:pPr>
                      <a:r>
                        <a:rPr lang="en-US" sz="1800">
                          <a:solidFill>
                            <a:srgbClr val="00607F"/>
                          </a:solidFill>
                        </a:rPr>
                        <a:t>23,107</a:t>
                      </a:r>
                      <a:endParaRPr/>
                    </a:p>
                  </a:txBody>
                  <a:tcPr marL="91450" marR="91450" marT="45725" marB="45725"/>
                </a:tc>
                <a:tc>
                  <a:txBody>
                    <a:bodyPr/>
                    <a:lstStyle/>
                    <a:p>
                      <a:pPr marL="0" marR="0" lvl="0" indent="0" algn="l" rtl="0">
                        <a:spcBef>
                          <a:spcPts val="0"/>
                        </a:spcBef>
                        <a:spcAft>
                          <a:spcPts val="0"/>
                        </a:spcAft>
                        <a:buNone/>
                      </a:pPr>
                      <a:r>
                        <a:rPr lang="en-US" sz="1800">
                          <a:solidFill>
                            <a:srgbClr val="00607F"/>
                          </a:solidFill>
                        </a:rPr>
                        <a:t>6,004</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solidFill>
                            <a:srgbClr val="00607F"/>
                          </a:solidFill>
                        </a:rPr>
                        <a:t>Area 2 (Lincoln) </a:t>
                      </a:r>
                      <a:endParaRPr sz="1800"/>
                    </a:p>
                  </a:txBody>
                  <a:tcPr marL="91450" marR="91450" marT="45725" marB="45725"/>
                </a:tc>
                <a:tc>
                  <a:txBody>
                    <a:bodyPr/>
                    <a:lstStyle/>
                    <a:p>
                      <a:pPr marL="0" marR="0" lvl="0" indent="0" algn="l" rtl="0">
                        <a:spcBef>
                          <a:spcPts val="0"/>
                        </a:spcBef>
                        <a:spcAft>
                          <a:spcPts val="0"/>
                        </a:spcAft>
                        <a:buNone/>
                      </a:pPr>
                      <a:r>
                        <a:rPr lang="en-US" sz="1800">
                          <a:solidFill>
                            <a:srgbClr val="00607F"/>
                          </a:solidFill>
                        </a:rPr>
                        <a:t>20,426</a:t>
                      </a:r>
                      <a:endParaRPr/>
                    </a:p>
                  </a:txBody>
                  <a:tcPr marL="91450" marR="91450" marT="45725" marB="45725"/>
                </a:tc>
                <a:tc>
                  <a:txBody>
                    <a:bodyPr/>
                    <a:lstStyle/>
                    <a:p>
                      <a:pPr marL="0" marR="0" lvl="0" indent="0" algn="l" rtl="0">
                        <a:spcBef>
                          <a:spcPts val="0"/>
                        </a:spcBef>
                        <a:spcAft>
                          <a:spcPts val="0"/>
                        </a:spcAft>
                        <a:buNone/>
                      </a:pPr>
                      <a:r>
                        <a:rPr lang="en-US" sz="1800">
                          <a:solidFill>
                            <a:srgbClr val="00607F"/>
                          </a:solidFill>
                        </a:rPr>
                        <a:t>16,829</a:t>
                      </a:r>
                      <a:endParaRPr/>
                    </a:p>
                  </a:txBody>
                  <a:tcPr marL="91450" marR="91450" marT="45725" marB="45725"/>
                </a:tc>
                <a:tc>
                  <a:txBody>
                    <a:bodyPr/>
                    <a:lstStyle/>
                    <a:p>
                      <a:pPr marL="0" marR="0" lvl="0" indent="0" algn="l" rtl="0">
                        <a:spcBef>
                          <a:spcPts val="0"/>
                        </a:spcBef>
                        <a:spcAft>
                          <a:spcPts val="0"/>
                        </a:spcAft>
                        <a:buNone/>
                      </a:pPr>
                      <a:r>
                        <a:rPr lang="en-US" sz="1800">
                          <a:solidFill>
                            <a:srgbClr val="00607F"/>
                          </a:solidFill>
                        </a:rPr>
                        <a:t>6,203</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solidFill>
                            <a:srgbClr val="00607F"/>
                          </a:solidFill>
                        </a:rPr>
                        <a:t>Area 3 (Mid-State) </a:t>
                      </a:r>
                      <a:endParaRPr sz="1800"/>
                    </a:p>
                  </a:txBody>
                  <a:tcPr marL="91450" marR="91450" marT="45725" marB="45725"/>
                </a:tc>
                <a:tc>
                  <a:txBody>
                    <a:bodyPr/>
                    <a:lstStyle/>
                    <a:p>
                      <a:pPr marL="0" marR="0" lvl="0" indent="0" algn="l" rtl="0">
                        <a:spcBef>
                          <a:spcPts val="0"/>
                        </a:spcBef>
                        <a:spcAft>
                          <a:spcPts val="0"/>
                        </a:spcAft>
                        <a:buNone/>
                      </a:pPr>
                      <a:r>
                        <a:rPr lang="en-US" sz="1800">
                          <a:solidFill>
                            <a:srgbClr val="00607F"/>
                          </a:solidFill>
                        </a:rPr>
                        <a:t>30,331</a:t>
                      </a:r>
                      <a:endParaRPr/>
                    </a:p>
                  </a:txBody>
                  <a:tcPr marL="91450" marR="91450" marT="45725" marB="45725"/>
                </a:tc>
                <a:tc>
                  <a:txBody>
                    <a:bodyPr/>
                    <a:lstStyle/>
                    <a:p>
                      <a:pPr marL="0" marR="0" lvl="0" indent="0" algn="l" rtl="0">
                        <a:spcBef>
                          <a:spcPts val="0"/>
                        </a:spcBef>
                        <a:spcAft>
                          <a:spcPts val="0"/>
                        </a:spcAft>
                        <a:buNone/>
                      </a:pPr>
                      <a:r>
                        <a:rPr lang="en-US" sz="1800">
                          <a:solidFill>
                            <a:srgbClr val="00607F"/>
                          </a:solidFill>
                        </a:rPr>
                        <a:t>26,036</a:t>
                      </a:r>
                      <a:endParaRPr/>
                    </a:p>
                  </a:txBody>
                  <a:tcPr marL="91450" marR="91450" marT="45725" marB="45725"/>
                </a:tc>
                <a:tc>
                  <a:txBody>
                    <a:bodyPr/>
                    <a:lstStyle/>
                    <a:p>
                      <a:pPr marL="0" marR="0" lvl="0" indent="0" algn="l" rtl="0">
                        <a:spcBef>
                          <a:spcPts val="0"/>
                        </a:spcBef>
                        <a:spcAft>
                          <a:spcPts val="0"/>
                        </a:spcAft>
                        <a:buNone/>
                      </a:pPr>
                      <a:r>
                        <a:rPr lang="en-US" sz="1800">
                          <a:solidFill>
                            <a:srgbClr val="00607F"/>
                          </a:solidFill>
                        </a:rPr>
                        <a:t>7,378</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solidFill>
                            <a:srgbClr val="00607F"/>
                          </a:solidFill>
                        </a:rPr>
                        <a:t>Area 4 (Western) </a:t>
                      </a:r>
                      <a:endParaRPr sz="1800"/>
                    </a:p>
                  </a:txBody>
                  <a:tcPr marL="91450" marR="91450" marT="45725" marB="45725"/>
                </a:tc>
                <a:tc>
                  <a:txBody>
                    <a:bodyPr/>
                    <a:lstStyle/>
                    <a:p>
                      <a:pPr marL="0" marR="0" lvl="0" indent="0" algn="l" rtl="0">
                        <a:spcBef>
                          <a:spcPts val="0"/>
                        </a:spcBef>
                        <a:spcAft>
                          <a:spcPts val="0"/>
                        </a:spcAft>
                        <a:buNone/>
                      </a:pPr>
                      <a:r>
                        <a:rPr lang="en-US" sz="1800">
                          <a:solidFill>
                            <a:srgbClr val="00607F"/>
                          </a:solidFill>
                        </a:rPr>
                        <a:t>11,650</a:t>
                      </a:r>
                      <a:endParaRPr/>
                    </a:p>
                  </a:txBody>
                  <a:tcPr marL="91450" marR="91450" marT="45725" marB="45725"/>
                </a:tc>
                <a:tc>
                  <a:txBody>
                    <a:bodyPr/>
                    <a:lstStyle/>
                    <a:p>
                      <a:pPr marL="0" marR="0" lvl="0" indent="0" algn="l" rtl="0">
                        <a:spcBef>
                          <a:spcPts val="0"/>
                        </a:spcBef>
                        <a:spcAft>
                          <a:spcPts val="0"/>
                        </a:spcAft>
                        <a:buNone/>
                      </a:pPr>
                      <a:r>
                        <a:rPr lang="en-US" sz="1800">
                          <a:solidFill>
                            <a:srgbClr val="00607F"/>
                          </a:solidFill>
                        </a:rPr>
                        <a:t>9,813</a:t>
                      </a:r>
                      <a:endParaRPr/>
                    </a:p>
                  </a:txBody>
                  <a:tcPr marL="91450" marR="91450" marT="45725" marB="45725"/>
                </a:tc>
                <a:tc>
                  <a:txBody>
                    <a:bodyPr/>
                    <a:lstStyle/>
                    <a:p>
                      <a:pPr marL="0" marR="0" lvl="0" indent="0" algn="l" rtl="0">
                        <a:spcBef>
                          <a:spcPts val="0"/>
                        </a:spcBef>
                        <a:spcAft>
                          <a:spcPts val="0"/>
                        </a:spcAft>
                        <a:buNone/>
                      </a:pPr>
                      <a:r>
                        <a:rPr lang="en-US" sz="1800">
                          <a:solidFill>
                            <a:srgbClr val="00607F"/>
                          </a:solidFill>
                        </a:rPr>
                        <a:t>2,359</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800"/>
                        <a:t>Totals</a:t>
                      </a:r>
                      <a:endParaRPr/>
                    </a:p>
                  </a:txBody>
                  <a:tcPr marL="91450" marR="91450" marT="45725" marB="45725"/>
                </a:tc>
                <a:tc>
                  <a:txBody>
                    <a:bodyPr/>
                    <a:lstStyle/>
                    <a:p>
                      <a:pPr marL="0" marR="0" lvl="0" indent="0" algn="l" rtl="0">
                        <a:spcBef>
                          <a:spcPts val="0"/>
                        </a:spcBef>
                        <a:spcAft>
                          <a:spcPts val="0"/>
                        </a:spcAft>
                        <a:buNone/>
                      </a:pPr>
                      <a:r>
                        <a:rPr lang="en-US" sz="1800"/>
                        <a:t>91,294</a:t>
                      </a:r>
                      <a:endParaRPr/>
                    </a:p>
                  </a:txBody>
                  <a:tcPr marL="91450" marR="91450" marT="45725" marB="45725"/>
                </a:tc>
                <a:tc>
                  <a:txBody>
                    <a:bodyPr/>
                    <a:lstStyle/>
                    <a:p>
                      <a:pPr marL="0" marR="0" lvl="0" indent="0" algn="l" rtl="0">
                        <a:spcBef>
                          <a:spcPts val="0"/>
                        </a:spcBef>
                        <a:spcAft>
                          <a:spcPts val="0"/>
                        </a:spcAft>
                        <a:buNone/>
                      </a:pPr>
                      <a:r>
                        <a:rPr lang="en-US" sz="1800"/>
                        <a:t>75,785</a:t>
                      </a:r>
                      <a:endParaRPr/>
                    </a:p>
                  </a:txBody>
                  <a:tcPr marL="91450" marR="91450" marT="45725" marB="45725"/>
                </a:tc>
                <a:tc>
                  <a:txBody>
                    <a:bodyPr/>
                    <a:lstStyle/>
                    <a:p>
                      <a:pPr marL="0" marR="0" lvl="0" indent="0" algn="l" rtl="0">
                        <a:spcBef>
                          <a:spcPts val="0"/>
                        </a:spcBef>
                        <a:spcAft>
                          <a:spcPts val="0"/>
                        </a:spcAft>
                        <a:buNone/>
                      </a:pPr>
                      <a:r>
                        <a:rPr lang="en-US" sz="1800"/>
                        <a:t>21,944</a:t>
                      </a:r>
                      <a:endParaRPr/>
                    </a:p>
                  </a:txBody>
                  <a:tcPr marL="91450" marR="91450" marT="45725" marB="45725"/>
                </a:tc>
                <a:extLst>
                  <a:ext uri="{0D108BD9-81ED-4DB2-BD59-A6C34878D82A}">
                    <a16:rowId xmlns:a16="http://schemas.microsoft.com/office/drawing/2014/main" val="10005"/>
                  </a:ext>
                </a:extLst>
              </a:tr>
            </a:tbl>
          </a:graphicData>
        </a:graphic>
      </p:graphicFrame>
      <p:sp>
        <p:nvSpPr>
          <p:cNvPr id="163" name="Google Shape;163;p10"/>
          <p:cNvSpPr txBox="1"/>
          <p:nvPr/>
        </p:nvSpPr>
        <p:spPr>
          <a:xfrm>
            <a:off x="647700" y="3851744"/>
            <a:ext cx="7848600"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607F"/>
                </a:solidFill>
                <a:latin typeface="Arial"/>
                <a:ea typeface="Arial"/>
                <a:cs typeface="Arial"/>
                <a:sym typeface="Arial"/>
              </a:rPr>
              <a:t>Enrollment data is based on insurers’ most recent numbers.</a:t>
            </a:r>
            <a:endParaRPr/>
          </a:p>
          <a:p>
            <a:pPr marL="0" marR="0" lvl="0" indent="0" algn="l" rtl="0">
              <a:spcBef>
                <a:spcPts val="0"/>
              </a:spcBef>
              <a:spcAft>
                <a:spcPts val="0"/>
              </a:spcAft>
              <a:buNone/>
            </a:pPr>
            <a:r>
              <a:rPr lang="en-US" sz="1800">
                <a:solidFill>
                  <a:srgbClr val="00607F"/>
                </a:solidFill>
                <a:latin typeface="Arial"/>
                <a:ea typeface="Arial"/>
                <a:cs typeface="Arial"/>
                <a:sym typeface="Arial"/>
              </a:rPr>
              <a:t>Takeaways:</a:t>
            </a:r>
            <a:endParaRPr/>
          </a:p>
          <a:p>
            <a:pPr marL="285750" marR="0" lvl="0" indent="-285750" algn="l" rtl="0">
              <a:spcBef>
                <a:spcPts val="0"/>
              </a:spcBef>
              <a:spcAft>
                <a:spcPts val="0"/>
              </a:spcAft>
              <a:buClr>
                <a:srgbClr val="00607F"/>
              </a:buClr>
              <a:buSzPts val="1800"/>
              <a:buFont typeface="Arial"/>
              <a:buChar char="•"/>
            </a:pPr>
            <a:r>
              <a:rPr lang="en-US" sz="1800">
                <a:solidFill>
                  <a:srgbClr val="00607F"/>
                </a:solidFill>
                <a:latin typeface="Arial"/>
                <a:ea typeface="Arial"/>
                <a:cs typeface="Arial"/>
                <a:sym typeface="Arial"/>
              </a:rPr>
              <a:t>Individual ACA enrollees represent 4.67% of Nebraska’s population (91,294/1,951,996 total population)</a:t>
            </a:r>
            <a:endParaRPr/>
          </a:p>
          <a:p>
            <a:pPr marL="285750" marR="0" lvl="0" indent="-285750" algn="l" rtl="0">
              <a:spcBef>
                <a:spcPts val="0"/>
              </a:spcBef>
              <a:spcAft>
                <a:spcPts val="0"/>
              </a:spcAft>
              <a:buClr>
                <a:srgbClr val="00607F"/>
              </a:buClr>
              <a:buSzPts val="1800"/>
              <a:buFont typeface="Arial"/>
              <a:buChar char="•"/>
            </a:pPr>
            <a:r>
              <a:rPr lang="en-US" sz="1800">
                <a:solidFill>
                  <a:srgbClr val="00607F"/>
                </a:solidFill>
                <a:latin typeface="Arial"/>
                <a:ea typeface="Arial"/>
                <a:cs typeface="Arial"/>
                <a:sym typeface="Arial"/>
              </a:rPr>
              <a:t>Advance Premium Tax Credits are received by 83% of all enrollees.</a:t>
            </a:r>
            <a:endParaRPr/>
          </a:p>
          <a:p>
            <a:pPr marL="285750" marR="0" lvl="0" indent="-285750" algn="l" rtl="0">
              <a:spcBef>
                <a:spcPts val="0"/>
              </a:spcBef>
              <a:spcAft>
                <a:spcPts val="0"/>
              </a:spcAft>
              <a:buClr>
                <a:srgbClr val="00607F"/>
              </a:buClr>
              <a:buSzPts val="1800"/>
              <a:buFont typeface="Arial"/>
              <a:buChar char="•"/>
            </a:pPr>
            <a:r>
              <a:rPr lang="en-US" sz="1800">
                <a:solidFill>
                  <a:srgbClr val="00607F"/>
                </a:solidFill>
                <a:latin typeface="Arial"/>
                <a:ea typeface="Arial"/>
                <a:cs typeface="Arial"/>
                <a:sym typeface="Arial"/>
              </a:rPr>
              <a:t>Cost Sharing Reductions are received by 24% of all enrollees.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PREMIUM SUBSIDIES AND COST-SHARING ASSISTANCE</a:t>
            </a:r>
            <a:endParaRPr/>
          </a:p>
        </p:txBody>
      </p:sp>
      <p:sp>
        <p:nvSpPr>
          <p:cNvPr id="169" name="Google Shape;169;p11"/>
          <p:cNvSpPr txBox="1">
            <a:spLocks noGrp="1"/>
          </p:cNvSpPr>
          <p:nvPr>
            <p:ph type="body" idx="1"/>
          </p:nvPr>
        </p:nvSpPr>
        <p:spPr>
          <a:xfrm>
            <a:off x="457200" y="1417638"/>
            <a:ext cx="8229600" cy="4708525"/>
          </a:xfrm>
          <a:prstGeom prst="rect">
            <a:avLst/>
          </a:prstGeom>
          <a:noFill/>
          <a:ln>
            <a:noFill/>
          </a:ln>
        </p:spPr>
        <p:txBody>
          <a:bodyPr spcFirstLastPara="1" wrap="square" lIns="91425" tIns="45700" rIns="91425" bIns="45700" anchor="t" anchorCtr="0">
            <a:normAutofit fontScale="92500" lnSpcReduction="10000"/>
          </a:bodyPr>
          <a:lstStyle/>
          <a:p>
            <a:pPr marL="342900" lvl="0" indent="-342931" algn="l" rtl="0">
              <a:spcBef>
                <a:spcPts val="0"/>
              </a:spcBef>
              <a:spcAft>
                <a:spcPts val="0"/>
              </a:spcAft>
              <a:buClr>
                <a:srgbClr val="00607F"/>
              </a:buClr>
              <a:buSzPct val="100000"/>
              <a:buChar char="•"/>
            </a:pPr>
            <a:r>
              <a:rPr lang="en-US" sz="2100" b="1"/>
              <a:t>Advance Premium Tax Credit (APTC) </a:t>
            </a:r>
            <a:r>
              <a:rPr lang="en-US" sz="2100"/>
              <a:t>is a tax credit you can take in advance to lower your monthly health insurance payment.  </a:t>
            </a:r>
            <a:endParaRPr/>
          </a:p>
          <a:p>
            <a:pPr marL="342900" lvl="0" indent="-342931" algn="l" rtl="0">
              <a:spcBef>
                <a:spcPts val="388"/>
              </a:spcBef>
              <a:spcAft>
                <a:spcPts val="0"/>
              </a:spcAft>
              <a:buClr>
                <a:srgbClr val="00607F"/>
              </a:buClr>
              <a:buSzPct val="100000"/>
              <a:buChar char="•"/>
            </a:pPr>
            <a:r>
              <a:rPr lang="en-US" sz="2100"/>
              <a:t>APTC is based on your estimated expected income for the year.</a:t>
            </a:r>
            <a:endParaRPr/>
          </a:p>
          <a:p>
            <a:pPr marL="742950" lvl="1" indent="-285781" algn="l" rtl="0">
              <a:spcBef>
                <a:spcPts val="388"/>
              </a:spcBef>
              <a:spcAft>
                <a:spcPts val="0"/>
              </a:spcAft>
              <a:buClr>
                <a:srgbClr val="00607F"/>
              </a:buClr>
              <a:buSzPct val="100000"/>
              <a:buChar char="–"/>
            </a:pPr>
            <a:r>
              <a:rPr lang="en-US" sz="2100">
                <a:solidFill>
                  <a:srgbClr val="00607F"/>
                </a:solidFill>
              </a:rPr>
              <a:t>This matters because your payment is a percentage of what you earn – not a percentage of the total premium price.</a:t>
            </a:r>
            <a:endParaRPr/>
          </a:p>
          <a:p>
            <a:pPr marL="742950" lvl="1" indent="-285781" algn="l" rtl="0">
              <a:spcBef>
                <a:spcPts val="388"/>
              </a:spcBef>
              <a:spcAft>
                <a:spcPts val="0"/>
              </a:spcAft>
              <a:buClr>
                <a:srgbClr val="00607F"/>
              </a:buClr>
              <a:buSzPct val="100000"/>
              <a:buChar char="–"/>
            </a:pPr>
            <a:r>
              <a:rPr lang="en-US" sz="2100">
                <a:solidFill>
                  <a:srgbClr val="00607F"/>
                </a:solidFill>
              </a:rPr>
              <a:t>For a family of four with a household income of $66,250, the family’s payment will be 3% of household income ($166 per month), no matter what the insurance costs.</a:t>
            </a:r>
            <a:endParaRPr/>
          </a:p>
          <a:p>
            <a:pPr marL="342900" lvl="0" indent="-342931" algn="l" rtl="0">
              <a:spcBef>
                <a:spcPts val="388"/>
              </a:spcBef>
              <a:spcAft>
                <a:spcPts val="0"/>
              </a:spcAft>
              <a:buClr>
                <a:srgbClr val="00607F"/>
              </a:buClr>
              <a:buSzPct val="100000"/>
              <a:buChar char="•"/>
            </a:pPr>
            <a:r>
              <a:rPr lang="en-US" sz="2100" b="1"/>
              <a:t>Cost Sharing Reductions (CSR) </a:t>
            </a:r>
            <a:r>
              <a:rPr lang="en-US" sz="2100"/>
              <a:t>provide lower dollar amounts for copayments or coinsurance, paid at the time of service for things like doctor visits or prescription refills, or deductibles, which must be paid before the plan begins paying toward the service.</a:t>
            </a:r>
            <a:endParaRPr/>
          </a:p>
          <a:p>
            <a:pPr marL="742950" lvl="1" indent="-285781" algn="l" rtl="0">
              <a:spcBef>
                <a:spcPts val="988"/>
              </a:spcBef>
              <a:spcAft>
                <a:spcPts val="0"/>
              </a:spcAft>
              <a:buClr>
                <a:srgbClr val="00607F"/>
              </a:buClr>
              <a:buSzPct val="100000"/>
              <a:buChar char="–"/>
            </a:pPr>
            <a:r>
              <a:rPr lang="en-US" sz="2100">
                <a:solidFill>
                  <a:srgbClr val="00607F"/>
                </a:solidFill>
              </a:rPr>
              <a:t>For people who earn between 138% and 250% of FPL and purchase a Silver plan, the ACA gives them a discount on cost sharing.</a:t>
            </a:r>
            <a:endParaRPr/>
          </a:p>
          <a:p>
            <a:pPr marL="342900" lvl="0" indent="-237172" algn="l" rtl="0">
              <a:spcBef>
                <a:spcPts val="933"/>
              </a:spcBef>
              <a:spcAft>
                <a:spcPts val="0"/>
              </a:spcAft>
              <a:buClr>
                <a:srgbClr val="00607F"/>
              </a:buClr>
              <a:buSzPct val="1000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2021 FEDERAL POVERTY GUIDELINES ARE USED FOR 2022 APTC AND CSR</a:t>
            </a:r>
            <a:endParaRPr/>
          </a:p>
        </p:txBody>
      </p:sp>
      <p:graphicFrame>
        <p:nvGraphicFramePr>
          <p:cNvPr id="175" name="Google Shape;175;p12"/>
          <p:cNvGraphicFramePr/>
          <p:nvPr/>
        </p:nvGraphicFramePr>
        <p:xfrm>
          <a:off x="227511" y="1625600"/>
          <a:ext cx="8689000" cy="4795620"/>
        </p:xfrm>
        <a:graphic>
          <a:graphicData uri="http://schemas.openxmlformats.org/drawingml/2006/table">
            <a:tbl>
              <a:tblPr firstRow="1" bandRow="1">
                <a:noFill/>
                <a:tableStyleId>{2053EEB4-DC8F-471D-B5FC-4E16744AA152}</a:tableStyleId>
              </a:tblPr>
              <a:tblGrid>
                <a:gridCol w="1556650">
                  <a:extLst>
                    <a:ext uri="{9D8B030D-6E8A-4147-A177-3AD203B41FA5}">
                      <a16:colId xmlns:a16="http://schemas.microsoft.com/office/drawing/2014/main" val="20000"/>
                    </a:ext>
                  </a:extLst>
                </a:gridCol>
                <a:gridCol w="1188725">
                  <a:extLst>
                    <a:ext uri="{9D8B030D-6E8A-4147-A177-3AD203B41FA5}">
                      <a16:colId xmlns:a16="http://schemas.microsoft.com/office/drawing/2014/main" val="20001"/>
                    </a:ext>
                  </a:extLst>
                </a:gridCol>
                <a:gridCol w="1188725">
                  <a:extLst>
                    <a:ext uri="{9D8B030D-6E8A-4147-A177-3AD203B41FA5}">
                      <a16:colId xmlns:a16="http://schemas.microsoft.com/office/drawing/2014/main" val="20002"/>
                    </a:ext>
                  </a:extLst>
                </a:gridCol>
                <a:gridCol w="1188725">
                  <a:extLst>
                    <a:ext uri="{9D8B030D-6E8A-4147-A177-3AD203B41FA5}">
                      <a16:colId xmlns:a16="http://schemas.microsoft.com/office/drawing/2014/main" val="20003"/>
                    </a:ext>
                  </a:extLst>
                </a:gridCol>
                <a:gridCol w="1188725">
                  <a:extLst>
                    <a:ext uri="{9D8B030D-6E8A-4147-A177-3AD203B41FA5}">
                      <a16:colId xmlns:a16="http://schemas.microsoft.com/office/drawing/2014/main" val="20004"/>
                    </a:ext>
                  </a:extLst>
                </a:gridCol>
                <a:gridCol w="1188725">
                  <a:extLst>
                    <a:ext uri="{9D8B030D-6E8A-4147-A177-3AD203B41FA5}">
                      <a16:colId xmlns:a16="http://schemas.microsoft.com/office/drawing/2014/main" val="20005"/>
                    </a:ext>
                  </a:extLst>
                </a:gridCol>
                <a:gridCol w="1188725">
                  <a:extLst>
                    <a:ext uri="{9D8B030D-6E8A-4147-A177-3AD203B41FA5}">
                      <a16:colId xmlns:a16="http://schemas.microsoft.com/office/drawing/2014/main" val="20006"/>
                    </a:ext>
                  </a:extLst>
                </a:gridCol>
              </a:tblGrid>
              <a:tr h="370850">
                <a:tc>
                  <a:txBody>
                    <a:bodyPr/>
                    <a:lstStyle/>
                    <a:p>
                      <a:pPr marL="0" marR="0" lvl="0" indent="0" algn="l" rtl="0">
                        <a:spcBef>
                          <a:spcPts val="0"/>
                        </a:spcBef>
                        <a:spcAft>
                          <a:spcPts val="0"/>
                        </a:spcAft>
                        <a:buNone/>
                      </a:pPr>
                      <a:r>
                        <a:rPr lang="en-US" sz="1800"/>
                        <a:t>Household Size</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a:t>138%</a:t>
                      </a:r>
                      <a:endParaRPr/>
                    </a:p>
                    <a:p>
                      <a:pPr marL="0" marR="0" lvl="0" indent="0" algn="l" rtl="0">
                        <a:spcBef>
                          <a:spcPts val="0"/>
                        </a:spcBef>
                        <a:spcAft>
                          <a:spcPts val="0"/>
                        </a:spcAft>
                        <a:buNone/>
                      </a:pP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a:t>150%</a:t>
                      </a:r>
                      <a:endParaRPr/>
                    </a:p>
                    <a:p>
                      <a:pPr marL="0" marR="0" lvl="0" indent="0" algn="l" rtl="0">
                        <a:spcBef>
                          <a:spcPts val="0"/>
                        </a:spcBef>
                        <a:spcAft>
                          <a:spcPts val="0"/>
                        </a:spcAft>
                        <a:buNone/>
                      </a:pP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a:t>200%</a:t>
                      </a:r>
                      <a:endParaRPr/>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800"/>
                        <a:t>250%</a:t>
                      </a:r>
                      <a:endParaRPr/>
                    </a:p>
                  </a:txBody>
                  <a:tcPr marL="91450" marR="91450" marT="45725" marB="45725"/>
                </a:tc>
                <a:tc>
                  <a:txBody>
                    <a:bodyPr/>
                    <a:lstStyle/>
                    <a:p>
                      <a:pPr marL="0" marR="0" lvl="0" indent="0" algn="l" rtl="0">
                        <a:spcBef>
                          <a:spcPts val="0"/>
                        </a:spcBef>
                        <a:spcAft>
                          <a:spcPts val="0"/>
                        </a:spcAft>
                        <a:buNone/>
                      </a:pPr>
                      <a:r>
                        <a:rPr lang="en-US" sz="1800"/>
                        <a:t>300%</a:t>
                      </a:r>
                      <a:endParaRPr/>
                    </a:p>
                  </a:txBody>
                  <a:tcPr marL="91450" marR="91450" marT="45725" marB="45725"/>
                </a:tc>
                <a:tc>
                  <a:txBody>
                    <a:bodyPr/>
                    <a:lstStyle/>
                    <a:p>
                      <a:pPr marL="0" marR="0" lvl="0" indent="0" algn="l" rtl="0">
                        <a:spcBef>
                          <a:spcPts val="0"/>
                        </a:spcBef>
                        <a:spcAft>
                          <a:spcPts val="0"/>
                        </a:spcAft>
                        <a:buNone/>
                      </a:pPr>
                      <a:r>
                        <a:rPr lang="en-US" sz="1800"/>
                        <a:t>400%</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1</a:t>
                      </a:r>
                      <a:endParaRPr/>
                    </a:p>
                  </a:txBody>
                  <a:tcPr marL="91450" marR="91450" marT="45725" marB="45725"/>
                </a:tc>
                <a:tc>
                  <a:txBody>
                    <a:bodyPr/>
                    <a:lstStyle/>
                    <a:p>
                      <a:pPr marL="0" marR="0" lvl="0" indent="0" algn="l" rtl="0">
                        <a:spcBef>
                          <a:spcPts val="0"/>
                        </a:spcBef>
                        <a:spcAft>
                          <a:spcPts val="0"/>
                        </a:spcAft>
                        <a:buNone/>
                      </a:pPr>
                      <a:r>
                        <a:rPr lang="en-US" sz="1800"/>
                        <a:t>$17,774</a:t>
                      </a:r>
                      <a:endParaRPr/>
                    </a:p>
                  </a:txBody>
                  <a:tcPr marL="91450" marR="91450" marT="45725" marB="45725"/>
                </a:tc>
                <a:tc>
                  <a:txBody>
                    <a:bodyPr/>
                    <a:lstStyle/>
                    <a:p>
                      <a:pPr marL="0" marR="0" lvl="0" indent="0" algn="l" rtl="0">
                        <a:spcBef>
                          <a:spcPts val="0"/>
                        </a:spcBef>
                        <a:spcAft>
                          <a:spcPts val="0"/>
                        </a:spcAft>
                        <a:buNone/>
                      </a:pPr>
                      <a:r>
                        <a:rPr lang="en-US" sz="1800"/>
                        <a:t>$19,320</a:t>
                      </a:r>
                      <a:endParaRPr/>
                    </a:p>
                  </a:txBody>
                  <a:tcPr marL="91450" marR="91450" marT="45725" marB="45725"/>
                </a:tc>
                <a:tc>
                  <a:txBody>
                    <a:bodyPr/>
                    <a:lstStyle/>
                    <a:p>
                      <a:pPr marL="0" marR="0" lvl="0" indent="0" algn="l" rtl="0">
                        <a:spcBef>
                          <a:spcPts val="0"/>
                        </a:spcBef>
                        <a:spcAft>
                          <a:spcPts val="0"/>
                        </a:spcAft>
                        <a:buNone/>
                      </a:pPr>
                      <a:r>
                        <a:rPr lang="en-US" sz="1800"/>
                        <a:t>$25,760</a:t>
                      </a:r>
                      <a:endParaRPr/>
                    </a:p>
                  </a:txBody>
                  <a:tcPr marL="91450" marR="91450" marT="45725" marB="45725"/>
                </a:tc>
                <a:tc>
                  <a:txBody>
                    <a:bodyPr/>
                    <a:lstStyle/>
                    <a:p>
                      <a:pPr marL="0" marR="0" lvl="0" indent="0" algn="l" rtl="0">
                        <a:spcBef>
                          <a:spcPts val="0"/>
                        </a:spcBef>
                        <a:spcAft>
                          <a:spcPts val="0"/>
                        </a:spcAft>
                        <a:buNone/>
                      </a:pPr>
                      <a:r>
                        <a:rPr lang="en-US" sz="1800"/>
                        <a:t>$32,200</a:t>
                      </a:r>
                      <a:endParaRPr/>
                    </a:p>
                  </a:txBody>
                  <a:tcPr marL="91450" marR="91450" marT="45725" marB="45725"/>
                </a:tc>
                <a:tc>
                  <a:txBody>
                    <a:bodyPr/>
                    <a:lstStyle/>
                    <a:p>
                      <a:pPr marL="0" marR="0" lvl="0" indent="0" algn="l" rtl="0">
                        <a:spcBef>
                          <a:spcPts val="0"/>
                        </a:spcBef>
                        <a:spcAft>
                          <a:spcPts val="0"/>
                        </a:spcAft>
                        <a:buNone/>
                      </a:pPr>
                      <a:r>
                        <a:rPr lang="en-US" sz="1800"/>
                        <a:t>$38,640</a:t>
                      </a:r>
                      <a:endParaRPr/>
                    </a:p>
                  </a:txBody>
                  <a:tcPr marL="91450" marR="91450" marT="45725" marB="45725"/>
                </a:tc>
                <a:tc>
                  <a:txBody>
                    <a:bodyPr/>
                    <a:lstStyle/>
                    <a:p>
                      <a:pPr marL="0" marR="0" lvl="0" indent="0" algn="l" rtl="0">
                        <a:spcBef>
                          <a:spcPts val="0"/>
                        </a:spcBef>
                        <a:spcAft>
                          <a:spcPts val="0"/>
                        </a:spcAft>
                        <a:buNone/>
                      </a:pPr>
                      <a:r>
                        <a:rPr lang="en-US" sz="1800"/>
                        <a:t>$51,520</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2</a:t>
                      </a:r>
                      <a:endParaRPr/>
                    </a:p>
                  </a:txBody>
                  <a:tcPr marL="91450" marR="91450" marT="45725" marB="45725"/>
                </a:tc>
                <a:tc>
                  <a:txBody>
                    <a:bodyPr/>
                    <a:lstStyle/>
                    <a:p>
                      <a:pPr marL="0" marR="0" lvl="0" indent="0" algn="l" rtl="0">
                        <a:spcBef>
                          <a:spcPts val="0"/>
                        </a:spcBef>
                        <a:spcAft>
                          <a:spcPts val="0"/>
                        </a:spcAft>
                        <a:buNone/>
                      </a:pPr>
                      <a:r>
                        <a:rPr lang="en-US" sz="1800"/>
                        <a:t>$24,040</a:t>
                      </a:r>
                      <a:endParaRPr/>
                    </a:p>
                  </a:txBody>
                  <a:tcPr marL="91450" marR="91450" marT="45725" marB="45725"/>
                </a:tc>
                <a:tc>
                  <a:txBody>
                    <a:bodyPr/>
                    <a:lstStyle/>
                    <a:p>
                      <a:pPr marL="0" marR="0" lvl="0" indent="0" algn="l" rtl="0">
                        <a:spcBef>
                          <a:spcPts val="0"/>
                        </a:spcBef>
                        <a:spcAft>
                          <a:spcPts val="0"/>
                        </a:spcAft>
                        <a:buNone/>
                      </a:pPr>
                      <a:r>
                        <a:rPr lang="en-US" sz="1800"/>
                        <a:t>$26,130</a:t>
                      </a:r>
                      <a:endParaRPr/>
                    </a:p>
                  </a:txBody>
                  <a:tcPr marL="91450" marR="91450" marT="45725" marB="45725"/>
                </a:tc>
                <a:tc>
                  <a:txBody>
                    <a:bodyPr/>
                    <a:lstStyle/>
                    <a:p>
                      <a:pPr marL="0" marR="0" lvl="0" indent="0" algn="l" rtl="0">
                        <a:spcBef>
                          <a:spcPts val="0"/>
                        </a:spcBef>
                        <a:spcAft>
                          <a:spcPts val="0"/>
                        </a:spcAft>
                        <a:buNone/>
                      </a:pPr>
                      <a:r>
                        <a:rPr lang="en-US" sz="1800"/>
                        <a:t>$34,840</a:t>
                      </a:r>
                      <a:endParaRPr/>
                    </a:p>
                  </a:txBody>
                  <a:tcPr marL="91450" marR="91450" marT="45725" marB="45725"/>
                </a:tc>
                <a:tc>
                  <a:txBody>
                    <a:bodyPr/>
                    <a:lstStyle/>
                    <a:p>
                      <a:pPr marL="0" marR="0" lvl="0" indent="0" algn="l" rtl="0">
                        <a:spcBef>
                          <a:spcPts val="0"/>
                        </a:spcBef>
                        <a:spcAft>
                          <a:spcPts val="0"/>
                        </a:spcAft>
                        <a:buNone/>
                      </a:pPr>
                      <a:r>
                        <a:rPr lang="en-US" sz="1800"/>
                        <a:t>$43,550</a:t>
                      </a:r>
                      <a:endParaRPr/>
                    </a:p>
                  </a:txBody>
                  <a:tcPr marL="91450" marR="91450" marT="45725" marB="45725"/>
                </a:tc>
                <a:tc>
                  <a:txBody>
                    <a:bodyPr/>
                    <a:lstStyle/>
                    <a:p>
                      <a:pPr marL="0" marR="0" lvl="0" indent="0" algn="l" rtl="0">
                        <a:spcBef>
                          <a:spcPts val="0"/>
                        </a:spcBef>
                        <a:spcAft>
                          <a:spcPts val="0"/>
                        </a:spcAft>
                        <a:buNone/>
                      </a:pPr>
                      <a:r>
                        <a:rPr lang="en-US" sz="1800"/>
                        <a:t>$52,260</a:t>
                      </a:r>
                      <a:endParaRPr/>
                    </a:p>
                  </a:txBody>
                  <a:tcPr marL="91450" marR="91450" marT="45725" marB="45725"/>
                </a:tc>
                <a:tc>
                  <a:txBody>
                    <a:bodyPr/>
                    <a:lstStyle/>
                    <a:p>
                      <a:pPr marL="0" marR="0" lvl="0" indent="0" algn="l" rtl="0">
                        <a:spcBef>
                          <a:spcPts val="0"/>
                        </a:spcBef>
                        <a:spcAft>
                          <a:spcPts val="0"/>
                        </a:spcAft>
                        <a:buNone/>
                      </a:pPr>
                      <a:r>
                        <a:rPr lang="en-US" sz="1800"/>
                        <a:t>$69,680</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3</a:t>
                      </a:r>
                      <a:endParaRPr/>
                    </a:p>
                  </a:txBody>
                  <a:tcPr marL="91450" marR="91450" marT="45725" marB="45725"/>
                </a:tc>
                <a:tc>
                  <a:txBody>
                    <a:bodyPr/>
                    <a:lstStyle/>
                    <a:p>
                      <a:pPr marL="0" marR="0" lvl="0" indent="0" algn="l" rtl="0">
                        <a:spcBef>
                          <a:spcPts val="0"/>
                        </a:spcBef>
                        <a:spcAft>
                          <a:spcPts val="0"/>
                        </a:spcAft>
                        <a:buNone/>
                      </a:pPr>
                      <a:r>
                        <a:rPr lang="en-US" sz="1800"/>
                        <a:t>$30,305</a:t>
                      </a:r>
                      <a:endParaRPr/>
                    </a:p>
                  </a:txBody>
                  <a:tcPr marL="91450" marR="91450" marT="45725" marB="45725"/>
                </a:tc>
                <a:tc>
                  <a:txBody>
                    <a:bodyPr/>
                    <a:lstStyle/>
                    <a:p>
                      <a:pPr marL="0" marR="0" lvl="0" indent="0" algn="l" rtl="0">
                        <a:spcBef>
                          <a:spcPts val="0"/>
                        </a:spcBef>
                        <a:spcAft>
                          <a:spcPts val="0"/>
                        </a:spcAft>
                        <a:buNone/>
                      </a:pPr>
                      <a:r>
                        <a:rPr lang="en-US" sz="1800"/>
                        <a:t>$32,940</a:t>
                      </a:r>
                      <a:endParaRPr/>
                    </a:p>
                  </a:txBody>
                  <a:tcPr marL="91450" marR="91450" marT="45725" marB="45725"/>
                </a:tc>
                <a:tc>
                  <a:txBody>
                    <a:bodyPr/>
                    <a:lstStyle/>
                    <a:p>
                      <a:pPr marL="0" marR="0" lvl="0" indent="0" algn="l" rtl="0">
                        <a:spcBef>
                          <a:spcPts val="0"/>
                        </a:spcBef>
                        <a:spcAft>
                          <a:spcPts val="0"/>
                        </a:spcAft>
                        <a:buNone/>
                      </a:pPr>
                      <a:r>
                        <a:rPr lang="en-US" sz="1800"/>
                        <a:t>$43,920</a:t>
                      </a:r>
                      <a:endParaRPr/>
                    </a:p>
                  </a:txBody>
                  <a:tcPr marL="91450" marR="91450" marT="45725" marB="45725"/>
                </a:tc>
                <a:tc>
                  <a:txBody>
                    <a:bodyPr/>
                    <a:lstStyle/>
                    <a:p>
                      <a:pPr marL="0" marR="0" lvl="0" indent="0" algn="l" rtl="0">
                        <a:spcBef>
                          <a:spcPts val="0"/>
                        </a:spcBef>
                        <a:spcAft>
                          <a:spcPts val="0"/>
                        </a:spcAft>
                        <a:buNone/>
                      </a:pPr>
                      <a:r>
                        <a:rPr lang="en-US" sz="1800"/>
                        <a:t>$54,900</a:t>
                      </a:r>
                      <a:endParaRPr/>
                    </a:p>
                  </a:txBody>
                  <a:tcPr marL="91450" marR="91450" marT="45725" marB="45725"/>
                </a:tc>
                <a:tc>
                  <a:txBody>
                    <a:bodyPr/>
                    <a:lstStyle/>
                    <a:p>
                      <a:pPr marL="0" marR="0" lvl="0" indent="0" algn="l" rtl="0">
                        <a:spcBef>
                          <a:spcPts val="0"/>
                        </a:spcBef>
                        <a:spcAft>
                          <a:spcPts val="0"/>
                        </a:spcAft>
                        <a:buNone/>
                      </a:pPr>
                      <a:r>
                        <a:rPr lang="en-US" sz="1800"/>
                        <a:t>$65,880</a:t>
                      </a:r>
                      <a:endParaRPr/>
                    </a:p>
                  </a:txBody>
                  <a:tcPr marL="91450" marR="91450" marT="45725" marB="45725"/>
                </a:tc>
                <a:tc>
                  <a:txBody>
                    <a:bodyPr/>
                    <a:lstStyle/>
                    <a:p>
                      <a:pPr marL="0" marR="0" lvl="0" indent="0" algn="l" rtl="0">
                        <a:spcBef>
                          <a:spcPts val="0"/>
                        </a:spcBef>
                        <a:spcAft>
                          <a:spcPts val="0"/>
                        </a:spcAft>
                        <a:buNone/>
                      </a:pPr>
                      <a:r>
                        <a:rPr lang="en-US" sz="1800"/>
                        <a:t>$87,840</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4</a:t>
                      </a:r>
                      <a:endParaRPr/>
                    </a:p>
                  </a:txBody>
                  <a:tcPr marL="91450" marR="91450" marT="45725" marB="45725"/>
                </a:tc>
                <a:tc>
                  <a:txBody>
                    <a:bodyPr/>
                    <a:lstStyle/>
                    <a:p>
                      <a:pPr marL="0" marR="0" lvl="0" indent="0" algn="l" rtl="0">
                        <a:spcBef>
                          <a:spcPts val="0"/>
                        </a:spcBef>
                        <a:spcAft>
                          <a:spcPts val="0"/>
                        </a:spcAft>
                        <a:buNone/>
                      </a:pPr>
                      <a:r>
                        <a:rPr lang="en-US" sz="1800"/>
                        <a:t>$36,570</a:t>
                      </a:r>
                      <a:endParaRPr/>
                    </a:p>
                  </a:txBody>
                  <a:tcPr marL="91450" marR="91450" marT="45725" marB="45725"/>
                </a:tc>
                <a:tc>
                  <a:txBody>
                    <a:bodyPr/>
                    <a:lstStyle/>
                    <a:p>
                      <a:pPr marL="0" marR="0" lvl="0" indent="0" algn="l" rtl="0">
                        <a:spcBef>
                          <a:spcPts val="0"/>
                        </a:spcBef>
                        <a:spcAft>
                          <a:spcPts val="0"/>
                        </a:spcAft>
                        <a:buNone/>
                      </a:pPr>
                      <a:r>
                        <a:rPr lang="en-US" sz="1800"/>
                        <a:t>$39,750</a:t>
                      </a:r>
                      <a:endParaRPr/>
                    </a:p>
                  </a:txBody>
                  <a:tcPr marL="91450" marR="91450" marT="45725" marB="45725"/>
                </a:tc>
                <a:tc>
                  <a:txBody>
                    <a:bodyPr/>
                    <a:lstStyle/>
                    <a:p>
                      <a:pPr marL="0" marR="0" lvl="0" indent="0" algn="l" rtl="0">
                        <a:spcBef>
                          <a:spcPts val="0"/>
                        </a:spcBef>
                        <a:spcAft>
                          <a:spcPts val="0"/>
                        </a:spcAft>
                        <a:buNone/>
                      </a:pPr>
                      <a:r>
                        <a:rPr lang="en-US" sz="1800"/>
                        <a:t>$53,000</a:t>
                      </a:r>
                      <a:endParaRPr/>
                    </a:p>
                  </a:txBody>
                  <a:tcPr marL="91450" marR="91450" marT="45725" marB="45725"/>
                </a:tc>
                <a:tc>
                  <a:txBody>
                    <a:bodyPr/>
                    <a:lstStyle/>
                    <a:p>
                      <a:pPr marL="0" marR="0" lvl="0" indent="0" algn="l" rtl="0">
                        <a:spcBef>
                          <a:spcPts val="0"/>
                        </a:spcBef>
                        <a:spcAft>
                          <a:spcPts val="0"/>
                        </a:spcAft>
                        <a:buNone/>
                      </a:pPr>
                      <a:r>
                        <a:rPr lang="en-US" sz="1800"/>
                        <a:t>$66,250</a:t>
                      </a:r>
                      <a:endParaRPr/>
                    </a:p>
                  </a:txBody>
                  <a:tcPr marL="91450" marR="91450" marT="45725" marB="45725"/>
                </a:tc>
                <a:tc>
                  <a:txBody>
                    <a:bodyPr/>
                    <a:lstStyle/>
                    <a:p>
                      <a:pPr marL="0" marR="0" lvl="0" indent="0" algn="l" rtl="0">
                        <a:spcBef>
                          <a:spcPts val="0"/>
                        </a:spcBef>
                        <a:spcAft>
                          <a:spcPts val="0"/>
                        </a:spcAft>
                        <a:buNone/>
                      </a:pPr>
                      <a:r>
                        <a:rPr lang="en-US" sz="1800"/>
                        <a:t>$79,500</a:t>
                      </a:r>
                      <a:endParaRPr/>
                    </a:p>
                  </a:txBody>
                  <a:tcPr marL="91450" marR="91450" marT="45725" marB="45725"/>
                </a:tc>
                <a:tc>
                  <a:txBody>
                    <a:bodyPr/>
                    <a:lstStyle/>
                    <a:p>
                      <a:pPr marL="0" marR="0" lvl="0" indent="0" algn="l" rtl="0">
                        <a:spcBef>
                          <a:spcPts val="0"/>
                        </a:spcBef>
                        <a:spcAft>
                          <a:spcPts val="0"/>
                        </a:spcAft>
                        <a:buNone/>
                      </a:pPr>
                      <a:r>
                        <a:rPr lang="en-US" sz="1800"/>
                        <a:t>$106,000</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800"/>
                        <a:t>5</a:t>
                      </a:r>
                      <a:endParaRPr/>
                    </a:p>
                  </a:txBody>
                  <a:tcPr marL="91450" marR="91450" marT="45725" marB="45725"/>
                </a:tc>
                <a:tc>
                  <a:txBody>
                    <a:bodyPr/>
                    <a:lstStyle/>
                    <a:p>
                      <a:pPr marL="0" marR="0" lvl="0" indent="0" algn="l" rtl="0">
                        <a:spcBef>
                          <a:spcPts val="0"/>
                        </a:spcBef>
                        <a:spcAft>
                          <a:spcPts val="0"/>
                        </a:spcAft>
                        <a:buNone/>
                      </a:pPr>
                      <a:r>
                        <a:rPr lang="en-US" sz="1800"/>
                        <a:t>$42,835</a:t>
                      </a:r>
                      <a:endParaRPr/>
                    </a:p>
                  </a:txBody>
                  <a:tcPr marL="91450" marR="91450" marT="45725" marB="45725"/>
                </a:tc>
                <a:tc>
                  <a:txBody>
                    <a:bodyPr/>
                    <a:lstStyle/>
                    <a:p>
                      <a:pPr marL="0" marR="0" lvl="0" indent="0" algn="l" rtl="0">
                        <a:spcBef>
                          <a:spcPts val="0"/>
                        </a:spcBef>
                        <a:spcAft>
                          <a:spcPts val="0"/>
                        </a:spcAft>
                        <a:buNone/>
                      </a:pPr>
                      <a:r>
                        <a:rPr lang="en-US" sz="1800"/>
                        <a:t>$46,560</a:t>
                      </a:r>
                      <a:endParaRPr/>
                    </a:p>
                  </a:txBody>
                  <a:tcPr marL="91450" marR="91450" marT="45725" marB="45725"/>
                </a:tc>
                <a:tc>
                  <a:txBody>
                    <a:bodyPr/>
                    <a:lstStyle/>
                    <a:p>
                      <a:pPr marL="0" marR="0" lvl="0" indent="0" algn="l" rtl="0">
                        <a:spcBef>
                          <a:spcPts val="0"/>
                        </a:spcBef>
                        <a:spcAft>
                          <a:spcPts val="0"/>
                        </a:spcAft>
                        <a:buNone/>
                      </a:pPr>
                      <a:r>
                        <a:rPr lang="en-US" sz="1800"/>
                        <a:t>$62,080</a:t>
                      </a:r>
                      <a:endParaRPr/>
                    </a:p>
                  </a:txBody>
                  <a:tcPr marL="91450" marR="91450" marT="45725" marB="45725"/>
                </a:tc>
                <a:tc>
                  <a:txBody>
                    <a:bodyPr/>
                    <a:lstStyle/>
                    <a:p>
                      <a:pPr marL="0" marR="0" lvl="0" indent="0" algn="l" rtl="0">
                        <a:spcBef>
                          <a:spcPts val="0"/>
                        </a:spcBef>
                        <a:spcAft>
                          <a:spcPts val="0"/>
                        </a:spcAft>
                        <a:buNone/>
                      </a:pPr>
                      <a:r>
                        <a:rPr lang="en-US" sz="1800"/>
                        <a:t>$77,600</a:t>
                      </a:r>
                      <a:endParaRPr/>
                    </a:p>
                  </a:txBody>
                  <a:tcPr marL="91450" marR="91450" marT="45725" marB="45725"/>
                </a:tc>
                <a:tc>
                  <a:txBody>
                    <a:bodyPr/>
                    <a:lstStyle/>
                    <a:p>
                      <a:pPr marL="0" marR="0" lvl="0" indent="0" algn="l" rtl="0">
                        <a:spcBef>
                          <a:spcPts val="0"/>
                        </a:spcBef>
                        <a:spcAft>
                          <a:spcPts val="0"/>
                        </a:spcAft>
                        <a:buNone/>
                      </a:pPr>
                      <a:r>
                        <a:rPr lang="en-US" sz="1800"/>
                        <a:t>$93,120</a:t>
                      </a:r>
                      <a:endParaRPr/>
                    </a:p>
                  </a:txBody>
                  <a:tcPr marL="91450" marR="91450" marT="45725" marB="45725"/>
                </a:tc>
                <a:tc>
                  <a:txBody>
                    <a:bodyPr/>
                    <a:lstStyle/>
                    <a:p>
                      <a:pPr marL="0" marR="0" lvl="0" indent="0" algn="l" rtl="0">
                        <a:spcBef>
                          <a:spcPts val="0"/>
                        </a:spcBef>
                        <a:spcAft>
                          <a:spcPts val="0"/>
                        </a:spcAft>
                        <a:buNone/>
                      </a:pPr>
                      <a:r>
                        <a:rPr lang="en-US" sz="1800"/>
                        <a:t>$124,160</a:t>
                      </a:r>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US" sz="1800"/>
                        <a:t>6</a:t>
                      </a:r>
                      <a:endParaRPr/>
                    </a:p>
                  </a:txBody>
                  <a:tcPr marL="91450" marR="91450" marT="45725" marB="45725"/>
                </a:tc>
                <a:tc>
                  <a:txBody>
                    <a:bodyPr/>
                    <a:lstStyle/>
                    <a:p>
                      <a:pPr marL="0" marR="0" lvl="0" indent="0" algn="l" rtl="0">
                        <a:spcBef>
                          <a:spcPts val="0"/>
                        </a:spcBef>
                        <a:spcAft>
                          <a:spcPts val="0"/>
                        </a:spcAft>
                        <a:buNone/>
                      </a:pPr>
                      <a:r>
                        <a:rPr lang="en-US" sz="1800"/>
                        <a:t>$49,100</a:t>
                      </a:r>
                      <a:endParaRPr/>
                    </a:p>
                  </a:txBody>
                  <a:tcPr marL="91450" marR="91450" marT="45725" marB="45725"/>
                </a:tc>
                <a:tc>
                  <a:txBody>
                    <a:bodyPr/>
                    <a:lstStyle/>
                    <a:p>
                      <a:pPr marL="0" marR="0" lvl="0" indent="0" algn="l" rtl="0">
                        <a:spcBef>
                          <a:spcPts val="0"/>
                        </a:spcBef>
                        <a:spcAft>
                          <a:spcPts val="0"/>
                        </a:spcAft>
                        <a:buNone/>
                      </a:pPr>
                      <a:r>
                        <a:rPr lang="en-US" sz="1800"/>
                        <a:t>$53,370</a:t>
                      </a:r>
                      <a:endParaRPr/>
                    </a:p>
                  </a:txBody>
                  <a:tcPr marL="91450" marR="91450" marT="45725" marB="45725"/>
                </a:tc>
                <a:tc>
                  <a:txBody>
                    <a:bodyPr/>
                    <a:lstStyle/>
                    <a:p>
                      <a:pPr marL="0" marR="0" lvl="0" indent="0" algn="l" rtl="0">
                        <a:spcBef>
                          <a:spcPts val="0"/>
                        </a:spcBef>
                        <a:spcAft>
                          <a:spcPts val="0"/>
                        </a:spcAft>
                        <a:buNone/>
                      </a:pPr>
                      <a:r>
                        <a:rPr lang="en-US" sz="1800"/>
                        <a:t>$71,160</a:t>
                      </a:r>
                      <a:endParaRPr/>
                    </a:p>
                  </a:txBody>
                  <a:tcPr marL="91450" marR="91450" marT="45725" marB="45725"/>
                </a:tc>
                <a:tc>
                  <a:txBody>
                    <a:bodyPr/>
                    <a:lstStyle/>
                    <a:p>
                      <a:pPr marL="0" marR="0" lvl="0" indent="0" algn="l" rtl="0">
                        <a:spcBef>
                          <a:spcPts val="0"/>
                        </a:spcBef>
                        <a:spcAft>
                          <a:spcPts val="0"/>
                        </a:spcAft>
                        <a:buNone/>
                      </a:pPr>
                      <a:r>
                        <a:rPr lang="en-US" sz="1800"/>
                        <a:t>$88,950</a:t>
                      </a:r>
                      <a:endParaRPr/>
                    </a:p>
                  </a:txBody>
                  <a:tcPr marL="91450" marR="91450" marT="45725" marB="45725"/>
                </a:tc>
                <a:tc>
                  <a:txBody>
                    <a:bodyPr/>
                    <a:lstStyle/>
                    <a:p>
                      <a:pPr marL="0" marR="0" lvl="0" indent="0" algn="l" rtl="0">
                        <a:spcBef>
                          <a:spcPts val="0"/>
                        </a:spcBef>
                        <a:spcAft>
                          <a:spcPts val="0"/>
                        </a:spcAft>
                        <a:buNone/>
                      </a:pPr>
                      <a:r>
                        <a:rPr lang="en-US" sz="1800"/>
                        <a:t>$106,740</a:t>
                      </a:r>
                      <a:endParaRPr/>
                    </a:p>
                  </a:txBody>
                  <a:tcPr marL="91450" marR="91450" marT="45725" marB="45725"/>
                </a:tc>
                <a:tc>
                  <a:txBody>
                    <a:bodyPr/>
                    <a:lstStyle/>
                    <a:p>
                      <a:pPr marL="0" marR="0" lvl="0" indent="0" algn="l" rtl="0">
                        <a:spcBef>
                          <a:spcPts val="0"/>
                        </a:spcBef>
                        <a:spcAft>
                          <a:spcPts val="0"/>
                        </a:spcAft>
                        <a:buNone/>
                      </a:pPr>
                      <a:r>
                        <a:rPr lang="en-US" sz="1800"/>
                        <a:t>$142,320</a:t>
                      </a:r>
                      <a:endParaRPr/>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US" sz="1800"/>
                        <a:t>7</a:t>
                      </a:r>
                      <a:endParaRPr/>
                    </a:p>
                  </a:txBody>
                  <a:tcPr marL="91450" marR="91450" marT="45725" marB="45725"/>
                </a:tc>
                <a:tc>
                  <a:txBody>
                    <a:bodyPr/>
                    <a:lstStyle/>
                    <a:p>
                      <a:pPr marL="0" marR="0" lvl="0" indent="0" algn="l" rtl="0">
                        <a:spcBef>
                          <a:spcPts val="0"/>
                        </a:spcBef>
                        <a:spcAft>
                          <a:spcPts val="0"/>
                        </a:spcAft>
                        <a:buNone/>
                      </a:pPr>
                      <a:r>
                        <a:rPr lang="en-US" sz="1800"/>
                        <a:t>$55,366</a:t>
                      </a:r>
                      <a:endParaRPr/>
                    </a:p>
                  </a:txBody>
                  <a:tcPr marL="91450" marR="91450" marT="45725" marB="45725"/>
                </a:tc>
                <a:tc>
                  <a:txBody>
                    <a:bodyPr/>
                    <a:lstStyle/>
                    <a:p>
                      <a:pPr marL="0" marR="0" lvl="0" indent="0" algn="l" rtl="0">
                        <a:spcBef>
                          <a:spcPts val="0"/>
                        </a:spcBef>
                        <a:spcAft>
                          <a:spcPts val="0"/>
                        </a:spcAft>
                        <a:buNone/>
                      </a:pPr>
                      <a:r>
                        <a:rPr lang="en-US" sz="1800"/>
                        <a:t>$60,180</a:t>
                      </a:r>
                      <a:endParaRPr/>
                    </a:p>
                  </a:txBody>
                  <a:tcPr marL="91450" marR="91450" marT="45725" marB="45725"/>
                </a:tc>
                <a:tc>
                  <a:txBody>
                    <a:bodyPr/>
                    <a:lstStyle/>
                    <a:p>
                      <a:pPr marL="0" marR="0" lvl="0" indent="0" algn="l" rtl="0">
                        <a:spcBef>
                          <a:spcPts val="0"/>
                        </a:spcBef>
                        <a:spcAft>
                          <a:spcPts val="0"/>
                        </a:spcAft>
                        <a:buNone/>
                      </a:pPr>
                      <a:r>
                        <a:rPr lang="en-US" sz="1800"/>
                        <a:t>$80,240</a:t>
                      </a:r>
                      <a:endParaRPr/>
                    </a:p>
                  </a:txBody>
                  <a:tcPr marL="91450" marR="91450" marT="45725" marB="45725"/>
                </a:tc>
                <a:tc>
                  <a:txBody>
                    <a:bodyPr/>
                    <a:lstStyle/>
                    <a:p>
                      <a:pPr marL="0" marR="0" lvl="0" indent="0" algn="l" rtl="0">
                        <a:spcBef>
                          <a:spcPts val="0"/>
                        </a:spcBef>
                        <a:spcAft>
                          <a:spcPts val="0"/>
                        </a:spcAft>
                        <a:buNone/>
                      </a:pPr>
                      <a:r>
                        <a:rPr lang="en-US" sz="1800"/>
                        <a:t>$100,300</a:t>
                      </a:r>
                      <a:endParaRPr/>
                    </a:p>
                  </a:txBody>
                  <a:tcPr marL="91450" marR="91450" marT="45725" marB="45725"/>
                </a:tc>
                <a:tc>
                  <a:txBody>
                    <a:bodyPr/>
                    <a:lstStyle/>
                    <a:p>
                      <a:pPr marL="0" marR="0" lvl="0" indent="0" algn="l" rtl="0">
                        <a:spcBef>
                          <a:spcPts val="0"/>
                        </a:spcBef>
                        <a:spcAft>
                          <a:spcPts val="0"/>
                        </a:spcAft>
                        <a:buNone/>
                      </a:pPr>
                      <a:r>
                        <a:rPr lang="en-US" sz="1800"/>
                        <a:t>$120,360</a:t>
                      </a:r>
                      <a:endParaRPr/>
                    </a:p>
                  </a:txBody>
                  <a:tcPr marL="91450" marR="91450" marT="45725" marB="45725"/>
                </a:tc>
                <a:tc>
                  <a:txBody>
                    <a:bodyPr/>
                    <a:lstStyle/>
                    <a:p>
                      <a:pPr marL="0" marR="0" lvl="0" indent="0" algn="l" rtl="0">
                        <a:spcBef>
                          <a:spcPts val="0"/>
                        </a:spcBef>
                        <a:spcAft>
                          <a:spcPts val="0"/>
                        </a:spcAft>
                        <a:buNone/>
                      </a:pPr>
                      <a:r>
                        <a:rPr lang="en-US" sz="1800"/>
                        <a:t>$160,480</a:t>
                      </a:r>
                      <a:endParaRPr/>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None/>
                      </a:pPr>
                      <a:r>
                        <a:rPr lang="en-US" sz="1800"/>
                        <a:t>8</a:t>
                      </a:r>
                      <a:endParaRPr/>
                    </a:p>
                  </a:txBody>
                  <a:tcPr marL="91450" marR="91450" marT="45725" marB="45725">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$61,631</a:t>
                      </a:r>
                      <a:endParaRPr/>
                    </a:p>
                  </a:txBody>
                  <a:tcPr marL="91450" marR="91450" marT="45725" marB="45725">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$66,990</a:t>
                      </a:r>
                      <a:endParaRPr/>
                    </a:p>
                  </a:txBody>
                  <a:tcPr marL="91450" marR="91450" marT="45725" marB="45725">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$89,320</a:t>
                      </a:r>
                      <a:endParaRPr/>
                    </a:p>
                  </a:txBody>
                  <a:tcPr marL="91450" marR="91450" marT="45725" marB="45725">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$111,650</a:t>
                      </a:r>
                      <a:endParaRPr/>
                    </a:p>
                  </a:txBody>
                  <a:tcPr marL="91450" marR="91450" marT="45725" marB="45725">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$133,980</a:t>
                      </a:r>
                      <a:endParaRPr/>
                    </a:p>
                  </a:txBody>
                  <a:tcPr marL="91450" marR="91450" marT="45725" marB="45725">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en-US" sz="1800"/>
                        <a:t>$178,640</a:t>
                      </a:r>
                      <a:endParaRPr/>
                    </a:p>
                  </a:txBody>
                  <a:tcPr marL="91450" marR="91450" marT="45725" marB="45725">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8"/>
                  </a:ext>
                </a:extLst>
              </a:tr>
              <a:tr h="370850">
                <a:tc>
                  <a:txBody>
                    <a:bodyPr/>
                    <a:lstStyle/>
                    <a:p>
                      <a:pPr marL="0" marR="0" lvl="0" indent="0" algn="l" rtl="0">
                        <a:spcBef>
                          <a:spcPts val="0"/>
                        </a:spcBef>
                        <a:spcAft>
                          <a:spcPts val="0"/>
                        </a:spcAft>
                        <a:buNone/>
                      </a:pPr>
                      <a:r>
                        <a:rPr lang="en-US" sz="1800">
                          <a:highlight>
                            <a:srgbClr val="F9DF9D"/>
                          </a:highlight>
                        </a:rPr>
                        <a:t>After 4/1/21 and for all of 2022, insured pays</a:t>
                      </a:r>
                      <a:endParaRPr sz="1800">
                        <a:highlight>
                          <a:srgbClr val="F9DF9D"/>
                        </a:highlight>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9DF9D"/>
                    </a:solidFill>
                  </a:tcPr>
                </a:tc>
                <a:tc>
                  <a:txBody>
                    <a:bodyPr/>
                    <a:lstStyle/>
                    <a:p>
                      <a:pPr marL="0" marR="0" lvl="0" indent="0" algn="l" rtl="0">
                        <a:spcBef>
                          <a:spcPts val="0"/>
                        </a:spcBef>
                        <a:spcAft>
                          <a:spcPts val="0"/>
                        </a:spcAft>
                        <a:buNone/>
                      </a:pPr>
                      <a:r>
                        <a:rPr lang="en-US" sz="1800">
                          <a:highlight>
                            <a:srgbClr val="F9DF9D"/>
                          </a:highlight>
                        </a:rPr>
                        <a:t>0%</a:t>
                      </a:r>
                      <a:endParaRPr sz="1800">
                        <a:highlight>
                          <a:srgbClr val="F9DF9D"/>
                        </a:highlight>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9DF9D"/>
                    </a:solidFill>
                  </a:tcPr>
                </a:tc>
                <a:tc>
                  <a:txBody>
                    <a:bodyPr/>
                    <a:lstStyle/>
                    <a:p>
                      <a:pPr marL="0" marR="0" lvl="0" indent="0" algn="l" rtl="0">
                        <a:spcBef>
                          <a:spcPts val="0"/>
                        </a:spcBef>
                        <a:spcAft>
                          <a:spcPts val="0"/>
                        </a:spcAft>
                        <a:buNone/>
                      </a:pPr>
                      <a:r>
                        <a:rPr lang="en-US" sz="1800">
                          <a:highlight>
                            <a:srgbClr val="F9DF9D"/>
                          </a:highlight>
                        </a:rPr>
                        <a:t>0%-2%</a:t>
                      </a:r>
                      <a:endParaRPr sz="1800">
                        <a:highlight>
                          <a:srgbClr val="F9DF9D"/>
                        </a:highlight>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9DF9D"/>
                    </a:solidFill>
                  </a:tcPr>
                </a:tc>
                <a:tc>
                  <a:txBody>
                    <a:bodyPr/>
                    <a:lstStyle/>
                    <a:p>
                      <a:pPr marL="0" marR="0" lvl="0" indent="0" algn="l" rtl="0">
                        <a:spcBef>
                          <a:spcPts val="0"/>
                        </a:spcBef>
                        <a:spcAft>
                          <a:spcPts val="0"/>
                        </a:spcAft>
                        <a:buNone/>
                      </a:pPr>
                      <a:r>
                        <a:rPr lang="en-US" sz="1800">
                          <a:highlight>
                            <a:srgbClr val="F9DF9D"/>
                          </a:highlight>
                        </a:rPr>
                        <a:t>2%-4%</a:t>
                      </a:r>
                      <a:endParaRPr sz="1800">
                        <a:highlight>
                          <a:srgbClr val="F9DF9D"/>
                        </a:highlight>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9DF9D"/>
                    </a:solidFill>
                  </a:tcPr>
                </a:tc>
                <a:tc>
                  <a:txBody>
                    <a:bodyPr/>
                    <a:lstStyle/>
                    <a:p>
                      <a:pPr marL="0" marR="0" lvl="0" indent="0" algn="l" rtl="0">
                        <a:spcBef>
                          <a:spcPts val="0"/>
                        </a:spcBef>
                        <a:spcAft>
                          <a:spcPts val="0"/>
                        </a:spcAft>
                        <a:buNone/>
                      </a:pPr>
                      <a:r>
                        <a:rPr lang="en-US" sz="1800">
                          <a:highlight>
                            <a:srgbClr val="F9DF9D"/>
                          </a:highlight>
                        </a:rPr>
                        <a:t>4%-6%</a:t>
                      </a:r>
                      <a:endParaRPr sz="1800">
                        <a:highlight>
                          <a:srgbClr val="F9DF9D"/>
                        </a:highlight>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9DF9D"/>
                    </a:solidFill>
                  </a:tcPr>
                </a:tc>
                <a:tc>
                  <a:txBody>
                    <a:bodyPr/>
                    <a:lstStyle/>
                    <a:p>
                      <a:pPr marL="0" marR="0" lvl="0" indent="0" algn="l" rtl="0">
                        <a:spcBef>
                          <a:spcPts val="0"/>
                        </a:spcBef>
                        <a:spcAft>
                          <a:spcPts val="0"/>
                        </a:spcAft>
                        <a:buNone/>
                      </a:pPr>
                      <a:r>
                        <a:rPr lang="en-US" sz="1800">
                          <a:highlight>
                            <a:srgbClr val="F9DF9D"/>
                          </a:highlight>
                        </a:rPr>
                        <a:t>6%-8.5%</a:t>
                      </a:r>
                      <a:endParaRPr sz="1800">
                        <a:highlight>
                          <a:srgbClr val="F9DF9D"/>
                        </a:highlight>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9DF9D"/>
                    </a:solidFill>
                  </a:tcPr>
                </a:tc>
                <a:tc>
                  <a:txBody>
                    <a:bodyPr/>
                    <a:lstStyle/>
                    <a:p>
                      <a:pPr marL="0" marR="0" lvl="0" indent="0" algn="l" rtl="0">
                        <a:spcBef>
                          <a:spcPts val="0"/>
                        </a:spcBef>
                        <a:spcAft>
                          <a:spcPts val="0"/>
                        </a:spcAft>
                        <a:buNone/>
                      </a:pPr>
                      <a:r>
                        <a:rPr lang="en-US" sz="1800">
                          <a:highlight>
                            <a:srgbClr val="F9DF9D"/>
                          </a:highlight>
                        </a:rPr>
                        <a:t>8.5%</a:t>
                      </a:r>
                      <a:endParaRPr sz="1800">
                        <a:highlight>
                          <a:srgbClr val="F9DF9D"/>
                        </a:highlight>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9DF9D"/>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POLICY OR MARKET CHANGES THAT AFFECT PREMIUMS</a:t>
            </a:r>
            <a:endParaRPr/>
          </a:p>
        </p:txBody>
      </p:sp>
      <p:sp>
        <p:nvSpPr>
          <p:cNvPr id="181" name="Google Shape;181;p13"/>
          <p:cNvSpPr txBox="1">
            <a:spLocks noGrp="1"/>
          </p:cNvSpPr>
          <p:nvPr>
            <p:ph type="body" idx="1"/>
          </p:nvPr>
        </p:nvSpPr>
        <p:spPr>
          <a:xfrm>
            <a:off x="457200" y="1417638"/>
            <a:ext cx="8229600" cy="4708525"/>
          </a:xfrm>
          <a:prstGeom prst="rect">
            <a:avLst/>
          </a:prstGeom>
          <a:noFill/>
          <a:ln>
            <a:noFill/>
          </a:ln>
        </p:spPr>
        <p:txBody>
          <a:bodyPr spcFirstLastPara="1" wrap="square" lIns="91425" tIns="45700" rIns="91425" bIns="45700" anchor="t" anchorCtr="0">
            <a:normAutofit fontScale="92500"/>
          </a:bodyPr>
          <a:lstStyle/>
          <a:p>
            <a:pPr marL="342900" lvl="0" indent="-342900" algn="l" rtl="0">
              <a:spcBef>
                <a:spcPts val="0"/>
              </a:spcBef>
              <a:spcAft>
                <a:spcPts val="0"/>
              </a:spcAft>
              <a:buClr>
                <a:srgbClr val="00607F"/>
              </a:buClr>
              <a:buSzPct val="100000"/>
              <a:buChar char="•"/>
            </a:pPr>
            <a:r>
              <a:rPr lang="en-US"/>
              <a:t>These events influence the premiums ACA individual market customers pay.</a:t>
            </a:r>
            <a:endParaRPr/>
          </a:p>
          <a:p>
            <a:pPr marL="342900" lvl="0" indent="-342900" algn="l" rtl="0">
              <a:spcBef>
                <a:spcPts val="333"/>
              </a:spcBef>
              <a:spcAft>
                <a:spcPts val="0"/>
              </a:spcAft>
              <a:buClr>
                <a:srgbClr val="00607F"/>
              </a:buClr>
              <a:buSzPct val="100000"/>
              <a:buChar char="•"/>
            </a:pPr>
            <a:r>
              <a:rPr lang="en-US"/>
              <a:t>In October 2017, the federal government stopped paying CSRs.</a:t>
            </a:r>
            <a:endParaRPr/>
          </a:p>
          <a:p>
            <a:pPr marL="742950" lvl="1" indent="-285750" algn="l" rtl="0">
              <a:spcBef>
                <a:spcPts val="333"/>
              </a:spcBef>
              <a:spcAft>
                <a:spcPts val="0"/>
              </a:spcAft>
              <a:buClr>
                <a:srgbClr val="00607F"/>
              </a:buClr>
              <a:buSzPct val="100000"/>
              <a:buChar char="–"/>
            </a:pPr>
            <a:r>
              <a:rPr lang="en-US">
                <a:solidFill>
                  <a:srgbClr val="00607F"/>
                </a:solidFill>
              </a:rPr>
              <a:t>Insurers raised the prices for silver plans in response.</a:t>
            </a:r>
            <a:endParaRPr/>
          </a:p>
          <a:p>
            <a:pPr marL="742950" lvl="1" indent="-285750" algn="l" rtl="0">
              <a:spcBef>
                <a:spcPts val="333"/>
              </a:spcBef>
              <a:spcAft>
                <a:spcPts val="0"/>
              </a:spcAft>
              <a:buClr>
                <a:srgbClr val="00607F"/>
              </a:buClr>
              <a:buSzPct val="100000"/>
              <a:buChar char="–"/>
            </a:pPr>
            <a:r>
              <a:rPr lang="en-US">
                <a:solidFill>
                  <a:srgbClr val="00607F"/>
                </a:solidFill>
              </a:rPr>
              <a:t>CSRs are only available for on-exchange silver plans, so this was allowed.</a:t>
            </a:r>
            <a:endParaRPr/>
          </a:p>
          <a:p>
            <a:pPr marL="742950" lvl="1" indent="-285750" algn="l" rtl="0">
              <a:spcBef>
                <a:spcPts val="333"/>
              </a:spcBef>
              <a:spcAft>
                <a:spcPts val="0"/>
              </a:spcAft>
              <a:buClr>
                <a:srgbClr val="00607F"/>
              </a:buClr>
              <a:buSzPct val="100000"/>
              <a:buChar char="–"/>
            </a:pPr>
            <a:r>
              <a:rPr lang="en-US">
                <a:solidFill>
                  <a:srgbClr val="00607F"/>
                </a:solidFill>
              </a:rPr>
              <a:t>Premiums for silver plans went up slightly in 2018, then reflected the full cost of CSRs by 2019 when it became clear the government was not going to return to reimbursing insurers for CSRs.</a:t>
            </a:r>
            <a:endParaRPr/>
          </a:p>
          <a:p>
            <a:pPr marL="342900" lvl="0" indent="-342900" algn="l" rtl="0">
              <a:spcBef>
                <a:spcPts val="333"/>
              </a:spcBef>
              <a:spcAft>
                <a:spcPts val="0"/>
              </a:spcAft>
              <a:buClr>
                <a:srgbClr val="00607F"/>
              </a:buClr>
              <a:buSzPct val="100000"/>
              <a:buChar char="•"/>
            </a:pPr>
            <a:r>
              <a:rPr lang="en-US"/>
              <a:t>In early 2021, the American Rescue Plan Act lowered the percentage of premium that customers pay and increased the amount the government pays.  </a:t>
            </a:r>
            <a:endParaRPr/>
          </a:p>
          <a:p>
            <a:pPr marL="742950" lvl="1" indent="-285750" algn="l" rtl="0">
              <a:spcBef>
                <a:spcPts val="333"/>
              </a:spcBef>
              <a:spcAft>
                <a:spcPts val="0"/>
              </a:spcAft>
              <a:buClr>
                <a:srgbClr val="00607F"/>
              </a:buClr>
              <a:buSzPct val="100000"/>
              <a:buChar char="–"/>
            </a:pPr>
            <a:r>
              <a:rPr lang="en-US">
                <a:solidFill>
                  <a:srgbClr val="00607F"/>
                </a:solidFill>
              </a:rPr>
              <a:t>People received even more APTCs, so there were even more free bronze or gold plans after the ARP Act went into effect on 4/1/21.</a:t>
            </a:r>
            <a:endParaRPr/>
          </a:p>
          <a:p>
            <a:pPr marL="342900" lvl="0" indent="-342900" algn="l" rtl="0">
              <a:spcBef>
                <a:spcPts val="333"/>
              </a:spcBef>
              <a:spcAft>
                <a:spcPts val="0"/>
              </a:spcAft>
              <a:buClr>
                <a:srgbClr val="00607F"/>
              </a:buClr>
              <a:buSzPct val="100000"/>
              <a:buChar char="•"/>
            </a:pPr>
            <a:r>
              <a:rPr lang="en-US"/>
              <a:t>For 2022, two new carriers are entering the Nebraska market, and the cost of some silver plans will drop.</a:t>
            </a:r>
            <a:endParaRPr/>
          </a:p>
          <a:p>
            <a:pPr marL="742950" lvl="1" indent="-285750" algn="l" rtl="0">
              <a:spcBef>
                <a:spcPts val="333"/>
              </a:spcBef>
              <a:spcAft>
                <a:spcPts val="0"/>
              </a:spcAft>
              <a:buClr>
                <a:srgbClr val="00607F"/>
              </a:buClr>
              <a:buSzPct val="100000"/>
              <a:buChar char="–"/>
            </a:pPr>
            <a:r>
              <a:rPr lang="en-US">
                <a:solidFill>
                  <a:srgbClr val="00607F"/>
                </a:solidFill>
              </a:rPr>
              <a:t>Lower silver plans mean lower dollar amounts of subsidies.  This affects people over 250% FPL who use APTC money to shop for a free bronze or gold plan, because fewer plans will be free.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COST-SHARING REDUCTIONS AND </a:t>
            </a:r>
            <a:br>
              <a:rPr lang="en-US"/>
            </a:br>
            <a:r>
              <a:rPr lang="en-US"/>
              <a:t>SILVER LOADING</a:t>
            </a:r>
            <a:endParaRPr/>
          </a:p>
        </p:txBody>
      </p:sp>
      <p:sp>
        <p:nvSpPr>
          <p:cNvPr id="187" name="Google Shape;187;p14"/>
          <p:cNvSpPr txBox="1">
            <a:spLocks noGrp="1"/>
          </p:cNvSpPr>
          <p:nvPr>
            <p:ph type="body" idx="1"/>
          </p:nvPr>
        </p:nvSpPr>
        <p:spPr>
          <a:xfrm>
            <a:off x="457200" y="1524000"/>
            <a:ext cx="8229600" cy="4602163"/>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rgbClr val="00607F"/>
              </a:buClr>
              <a:buSzPct val="100000"/>
              <a:buChar char="•"/>
            </a:pPr>
            <a:r>
              <a:rPr lang="en-US"/>
              <a:t>If a person qualifies for CSRs, the summary of benefits for the plan they receive will include lower cost sharing (deductibles and copayments) than regular silver plans.</a:t>
            </a:r>
            <a:endParaRPr/>
          </a:p>
          <a:p>
            <a:pPr marL="742950" lvl="1" indent="-285750" algn="l" rtl="0">
              <a:spcBef>
                <a:spcPts val="333"/>
              </a:spcBef>
              <a:spcAft>
                <a:spcPts val="0"/>
              </a:spcAft>
              <a:buClr>
                <a:srgbClr val="00607F"/>
              </a:buClr>
              <a:buSzPct val="100000"/>
              <a:buChar char="–"/>
            </a:pPr>
            <a:r>
              <a:rPr lang="en-US">
                <a:solidFill>
                  <a:srgbClr val="00607F"/>
                </a:solidFill>
              </a:rPr>
              <a:t>This is another form of subsidy – insurers are reimbursed by the government for the cost-sharing difference.</a:t>
            </a:r>
            <a:endParaRPr/>
          </a:p>
          <a:p>
            <a:pPr marL="342900" lvl="0" indent="-342900" algn="l" rtl="0">
              <a:spcBef>
                <a:spcPts val="333"/>
              </a:spcBef>
              <a:spcAft>
                <a:spcPts val="0"/>
              </a:spcAft>
              <a:buClr>
                <a:srgbClr val="00607F"/>
              </a:buClr>
              <a:buSzPct val="100000"/>
              <a:buChar char="•"/>
            </a:pPr>
            <a:r>
              <a:rPr lang="en-US"/>
              <a:t>On October 12, 2017, the federal government announced that CSR payments to insurers would end, effective immediately.</a:t>
            </a:r>
            <a:endParaRPr/>
          </a:p>
          <a:p>
            <a:pPr marL="742950" lvl="1" indent="-285750" algn="l" rtl="0">
              <a:spcBef>
                <a:spcPts val="333"/>
              </a:spcBef>
              <a:spcAft>
                <a:spcPts val="0"/>
              </a:spcAft>
              <a:buClr>
                <a:srgbClr val="00607F"/>
              </a:buClr>
              <a:buSzPct val="100000"/>
              <a:buChar char="–"/>
            </a:pPr>
            <a:r>
              <a:rPr lang="en-US">
                <a:solidFill>
                  <a:srgbClr val="00607F"/>
                </a:solidFill>
              </a:rPr>
              <a:t>Rates had already been finalized for 2018 but were reopened and somewhat adjusted to account for non-payment of CSRs.</a:t>
            </a:r>
            <a:endParaRPr/>
          </a:p>
          <a:p>
            <a:pPr marL="342900" lvl="0" indent="-342900" algn="l" rtl="0">
              <a:spcBef>
                <a:spcPts val="333"/>
              </a:spcBef>
              <a:spcAft>
                <a:spcPts val="0"/>
              </a:spcAft>
              <a:buClr>
                <a:srgbClr val="00607F"/>
              </a:buClr>
              <a:buSzPct val="100000"/>
              <a:buChar char="•"/>
            </a:pPr>
            <a:r>
              <a:rPr lang="en-US"/>
              <a:t>Since 2019, insurers have charged significantly more for on-exchange silver plans to make sure the non-payment of CSRs is only charged to on-exchange silver plans (the only plans that can offer CSRs).</a:t>
            </a:r>
            <a:endParaRPr/>
          </a:p>
          <a:p>
            <a:pPr marL="342900" lvl="0" indent="-342900" algn="l" rtl="0">
              <a:spcBef>
                <a:spcPts val="333"/>
              </a:spcBef>
              <a:spcAft>
                <a:spcPts val="0"/>
              </a:spcAft>
              <a:buClr>
                <a:srgbClr val="00607F"/>
              </a:buClr>
              <a:buSzPct val="100000"/>
              <a:buChar char="•"/>
            </a:pPr>
            <a:r>
              <a:rPr lang="en-US"/>
              <a:t>Because APTC is set based on the second-lowest-cost silver plan, APTC has been inflated to reflect non-payment of CSRs.</a:t>
            </a:r>
            <a:endParaRPr/>
          </a:p>
          <a:p>
            <a:pPr marL="742950" lvl="1" indent="-285750" algn="l" rtl="0">
              <a:spcBef>
                <a:spcPts val="333"/>
              </a:spcBef>
              <a:spcAft>
                <a:spcPts val="0"/>
              </a:spcAft>
              <a:buClr>
                <a:srgbClr val="00607F"/>
              </a:buClr>
              <a:buSzPct val="100000"/>
              <a:buChar char="–"/>
            </a:pPr>
            <a:r>
              <a:rPr lang="en-US">
                <a:solidFill>
                  <a:srgbClr val="00607F"/>
                </a:solidFill>
              </a:rPr>
              <a:t>If a person earning above 250% FPL takes the APTC money and shops for a gold or bronze plan, that plan may end up being free because the silver plans cost so much more.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ENROLLMENT BY METAL LEVEL, 2016-2021</a:t>
            </a:r>
            <a:endParaRPr/>
          </a:p>
        </p:txBody>
      </p:sp>
      <p:pic>
        <p:nvPicPr>
          <p:cNvPr id="193" name="Google Shape;193;p15"/>
          <p:cNvPicPr preferRelativeResize="0">
            <a:picLocks noGrp="1"/>
          </p:cNvPicPr>
          <p:nvPr>
            <p:ph type="body" idx="1"/>
          </p:nvPr>
        </p:nvPicPr>
        <p:blipFill rotWithShape="1">
          <a:blip r:embed="rId3">
            <a:alphaModFix/>
          </a:blip>
          <a:srcRect/>
          <a:stretch/>
        </p:blipFill>
        <p:spPr>
          <a:xfrm>
            <a:off x="342900" y="1208209"/>
            <a:ext cx="8458200" cy="541159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SILVER PLAN COST-SHARING ENROLLMENT, 2018 TO EXPECTED 2022</a:t>
            </a:r>
            <a:endParaRPr/>
          </a:p>
        </p:txBody>
      </p:sp>
      <p:pic>
        <p:nvPicPr>
          <p:cNvPr id="199" name="Google Shape;199;p16"/>
          <p:cNvPicPr preferRelativeResize="0">
            <a:picLocks noGrp="1"/>
          </p:cNvPicPr>
          <p:nvPr>
            <p:ph type="body" idx="1"/>
          </p:nvPr>
        </p:nvPicPr>
        <p:blipFill rotWithShape="1">
          <a:blip r:embed="rId3">
            <a:alphaModFix/>
          </a:blip>
          <a:srcRect/>
          <a:stretch/>
        </p:blipFill>
        <p:spPr>
          <a:xfrm>
            <a:off x="609600" y="1417638"/>
            <a:ext cx="7924800" cy="498826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AMERICAN RESCUE PLAN ACT CHANGES TO APTC AND OPEN ENROLLMENT</a:t>
            </a:r>
            <a:endParaRPr/>
          </a:p>
        </p:txBody>
      </p:sp>
      <p:sp>
        <p:nvSpPr>
          <p:cNvPr id="205" name="Google Shape;205;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Char char="•"/>
            </a:pPr>
            <a:r>
              <a:rPr lang="en-US"/>
              <a:t>Most of 2021 has been an open enrollment period.</a:t>
            </a:r>
            <a:endParaRPr/>
          </a:p>
          <a:p>
            <a:pPr marL="742950" lvl="1" indent="-285750" algn="l" rtl="0">
              <a:spcBef>
                <a:spcPts val="360"/>
              </a:spcBef>
              <a:spcAft>
                <a:spcPts val="0"/>
              </a:spcAft>
              <a:buClr>
                <a:srgbClr val="00607F"/>
              </a:buClr>
              <a:buSzPts val="1800"/>
              <a:buChar char="–"/>
            </a:pPr>
            <a:r>
              <a:rPr lang="en-US">
                <a:solidFill>
                  <a:srgbClr val="00607F"/>
                </a:solidFill>
              </a:rPr>
              <a:t>From February 15, 2021 to August 15, 2021 there was a COVID Special Enrollment Period.</a:t>
            </a:r>
            <a:endParaRPr/>
          </a:p>
          <a:p>
            <a:pPr marL="742950" lvl="1" indent="-285750" algn="l" rtl="0">
              <a:spcBef>
                <a:spcPts val="360"/>
              </a:spcBef>
              <a:spcAft>
                <a:spcPts val="0"/>
              </a:spcAft>
              <a:buClr>
                <a:srgbClr val="00607F"/>
              </a:buClr>
              <a:buSzPts val="1800"/>
              <a:buChar char="–"/>
            </a:pPr>
            <a:r>
              <a:rPr lang="en-US">
                <a:solidFill>
                  <a:srgbClr val="00607F"/>
                </a:solidFill>
              </a:rPr>
              <a:t>Regular Open Enrollment starts November 1, 2021 and runs until January 15, 2022 (one month longer than prior years).</a:t>
            </a:r>
            <a:endParaRPr/>
          </a:p>
          <a:p>
            <a:pPr marL="342900" lvl="0" indent="-342900" algn="l" rtl="0">
              <a:spcBef>
                <a:spcPts val="360"/>
              </a:spcBef>
              <a:spcAft>
                <a:spcPts val="0"/>
              </a:spcAft>
              <a:buClr>
                <a:srgbClr val="00607F"/>
              </a:buClr>
              <a:buSzPts val="1800"/>
              <a:buChar char="•"/>
            </a:pPr>
            <a:r>
              <a:rPr lang="en-US"/>
              <a:t>Beginning April 1, 2021 and continuing for all of 2022, the American Rescue Plan (ARP) Act gives people increased APTC.</a:t>
            </a:r>
            <a:endParaRPr/>
          </a:p>
          <a:p>
            <a:pPr marL="742950" lvl="1" indent="-285750" algn="l" rtl="0">
              <a:spcBef>
                <a:spcPts val="360"/>
              </a:spcBef>
              <a:spcAft>
                <a:spcPts val="0"/>
              </a:spcAft>
              <a:buClr>
                <a:srgbClr val="00607F"/>
              </a:buClr>
              <a:buSzPts val="1800"/>
              <a:buChar char="–"/>
            </a:pPr>
            <a:r>
              <a:rPr lang="en-US">
                <a:solidFill>
                  <a:srgbClr val="00607F"/>
                </a:solidFill>
              </a:rPr>
              <a:t>As a result of the federal government paying more of the premium and the insured paying less, over a third of the people with individual market coverage pay $10 or less per month for most of 2021 and all of 2022.</a:t>
            </a:r>
            <a:endParaRPr/>
          </a:p>
          <a:p>
            <a:pPr marL="342900" lvl="0" indent="-342900" algn="l" rtl="0">
              <a:spcBef>
                <a:spcPts val="360"/>
              </a:spcBef>
              <a:spcAft>
                <a:spcPts val="0"/>
              </a:spcAft>
              <a:buClr>
                <a:srgbClr val="00607F"/>
              </a:buClr>
              <a:buSzPts val="1800"/>
              <a:buChar char="•"/>
            </a:pPr>
            <a:r>
              <a:rPr lang="en-US"/>
              <a:t>In 2022, there will be a monthly Special Enrollment Period for people under 150% of the Federal Poverty Level.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CHANGES TO APTC PERCENTAGES BEGINNING APRIL 1, 2021</a:t>
            </a:r>
            <a:endParaRPr/>
          </a:p>
        </p:txBody>
      </p:sp>
      <p:graphicFrame>
        <p:nvGraphicFramePr>
          <p:cNvPr id="211" name="Google Shape;211;p18"/>
          <p:cNvGraphicFramePr/>
          <p:nvPr/>
        </p:nvGraphicFramePr>
        <p:xfrm>
          <a:off x="342900" y="1524000"/>
          <a:ext cx="8458200" cy="4481895"/>
        </p:xfrm>
        <a:graphic>
          <a:graphicData uri="http://schemas.openxmlformats.org/drawingml/2006/table">
            <a:tbl>
              <a:tblPr firstRow="1" bandRow="1">
                <a:noFill/>
                <a:tableStyleId>{2053EEB4-DC8F-471D-B5FC-4E16744AA152}</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859250">
                <a:tc>
                  <a:txBody>
                    <a:bodyPr/>
                    <a:lstStyle/>
                    <a:p>
                      <a:pPr marL="0" marR="0" lvl="0" indent="0" algn="l" rtl="0">
                        <a:spcBef>
                          <a:spcPts val="0"/>
                        </a:spcBef>
                        <a:spcAft>
                          <a:spcPts val="0"/>
                        </a:spcAft>
                        <a:buNone/>
                      </a:pPr>
                      <a:r>
                        <a:rPr lang="en-US" sz="1800"/>
                        <a:t>Income Range (% of FPL)</a:t>
                      </a:r>
                      <a:endParaRPr/>
                    </a:p>
                  </a:txBody>
                  <a:tcPr marL="91450" marR="91450" marT="45725" marB="45725"/>
                </a:tc>
                <a:tc>
                  <a:txBody>
                    <a:bodyPr/>
                    <a:lstStyle/>
                    <a:p>
                      <a:pPr marL="0" marR="0" lvl="0" indent="0" algn="l" rtl="0">
                        <a:spcBef>
                          <a:spcPts val="0"/>
                        </a:spcBef>
                        <a:spcAft>
                          <a:spcPts val="0"/>
                        </a:spcAft>
                        <a:buNone/>
                      </a:pPr>
                      <a:r>
                        <a:rPr lang="en-US" sz="1800"/>
                        <a:t>Range of Applicable Percentages for 2021 before 4/1/21</a:t>
                      </a:r>
                      <a:endParaRPr/>
                    </a:p>
                  </a:txBody>
                  <a:tcPr marL="91450" marR="91450" marT="45725" marB="45725"/>
                </a:tc>
                <a:tc>
                  <a:txBody>
                    <a:bodyPr/>
                    <a:lstStyle/>
                    <a:p>
                      <a:pPr marL="0" marR="0" lvl="0" indent="0" algn="l" rtl="0">
                        <a:spcBef>
                          <a:spcPts val="0"/>
                        </a:spcBef>
                        <a:spcAft>
                          <a:spcPts val="0"/>
                        </a:spcAft>
                        <a:buNone/>
                      </a:pPr>
                      <a:r>
                        <a:rPr lang="en-US" sz="1800"/>
                        <a:t>Range of Applicable Percentages after 4/1/21 and all of 2022 under the ARP</a:t>
                      </a:r>
                      <a:endParaRPr/>
                    </a:p>
                  </a:txBody>
                  <a:tcPr marL="91450" marR="91450" marT="45725" marB="45725"/>
                </a:tc>
                <a:extLst>
                  <a:ext uri="{0D108BD9-81ED-4DB2-BD59-A6C34878D82A}">
                    <a16:rowId xmlns:a16="http://schemas.microsoft.com/office/drawing/2014/main" val="10000"/>
                  </a:ext>
                </a:extLst>
              </a:tr>
              <a:tr h="343700">
                <a:tc>
                  <a:txBody>
                    <a:bodyPr/>
                    <a:lstStyle/>
                    <a:p>
                      <a:pPr marL="0" marR="0" lvl="0" indent="0" algn="l" rtl="0">
                        <a:spcBef>
                          <a:spcPts val="0"/>
                        </a:spcBef>
                        <a:spcAft>
                          <a:spcPts val="0"/>
                        </a:spcAft>
                        <a:buNone/>
                      </a:pPr>
                      <a:r>
                        <a:rPr lang="en-US" sz="1800"/>
                        <a:t>100%-133%</a:t>
                      </a:r>
                      <a:endParaRPr/>
                    </a:p>
                  </a:txBody>
                  <a:tcPr marL="91450" marR="91450" marT="45725" marB="45725"/>
                </a:tc>
                <a:tc>
                  <a:txBody>
                    <a:bodyPr/>
                    <a:lstStyle/>
                    <a:p>
                      <a:pPr marL="0" marR="0" lvl="0" indent="0" algn="l" rtl="0">
                        <a:spcBef>
                          <a:spcPts val="0"/>
                        </a:spcBef>
                        <a:spcAft>
                          <a:spcPts val="0"/>
                        </a:spcAft>
                        <a:buNone/>
                      </a:pPr>
                      <a:r>
                        <a:rPr lang="en-US" sz="1800"/>
                        <a:t>2.07%</a:t>
                      </a:r>
                      <a:endParaRPr/>
                    </a:p>
                  </a:txBody>
                  <a:tcPr marL="91450" marR="91450" marT="45725" marB="45725"/>
                </a:tc>
                <a:tc>
                  <a:txBody>
                    <a:bodyPr/>
                    <a:lstStyle/>
                    <a:p>
                      <a:pPr marL="0" marR="0" lvl="0" indent="0" algn="l" rtl="0">
                        <a:spcBef>
                          <a:spcPts val="0"/>
                        </a:spcBef>
                        <a:spcAft>
                          <a:spcPts val="0"/>
                        </a:spcAft>
                        <a:buNone/>
                      </a:pPr>
                      <a:r>
                        <a:rPr lang="en-US" sz="1800"/>
                        <a:t>0%</a:t>
                      </a:r>
                      <a:endParaRPr/>
                    </a:p>
                  </a:txBody>
                  <a:tcPr marL="91450" marR="91450" marT="45725" marB="45725"/>
                </a:tc>
                <a:extLst>
                  <a:ext uri="{0D108BD9-81ED-4DB2-BD59-A6C34878D82A}">
                    <a16:rowId xmlns:a16="http://schemas.microsoft.com/office/drawing/2014/main" val="10001"/>
                  </a:ext>
                </a:extLst>
              </a:tr>
              <a:tr h="343700">
                <a:tc>
                  <a:txBody>
                    <a:bodyPr/>
                    <a:lstStyle/>
                    <a:p>
                      <a:pPr marL="0" marR="0" lvl="0" indent="0" algn="l" rtl="0">
                        <a:spcBef>
                          <a:spcPts val="0"/>
                        </a:spcBef>
                        <a:spcAft>
                          <a:spcPts val="0"/>
                        </a:spcAft>
                        <a:buNone/>
                      </a:pPr>
                      <a:r>
                        <a:rPr lang="en-US" sz="1800"/>
                        <a:t>133%-150%</a:t>
                      </a:r>
                      <a:endParaRPr/>
                    </a:p>
                  </a:txBody>
                  <a:tcPr marL="91450" marR="91450" marT="45725" marB="45725"/>
                </a:tc>
                <a:tc>
                  <a:txBody>
                    <a:bodyPr/>
                    <a:lstStyle/>
                    <a:p>
                      <a:pPr marL="0" marR="0" lvl="0" indent="0" algn="l" rtl="0">
                        <a:spcBef>
                          <a:spcPts val="0"/>
                        </a:spcBef>
                        <a:spcAft>
                          <a:spcPts val="0"/>
                        </a:spcAft>
                        <a:buNone/>
                      </a:pPr>
                      <a:r>
                        <a:rPr lang="en-US" sz="1800"/>
                        <a:t>3.10%-4.14%</a:t>
                      </a:r>
                      <a:endParaRPr/>
                    </a:p>
                  </a:txBody>
                  <a:tcPr marL="91450" marR="91450" marT="45725" marB="45725"/>
                </a:tc>
                <a:tc>
                  <a:txBody>
                    <a:bodyPr/>
                    <a:lstStyle/>
                    <a:p>
                      <a:pPr marL="0" marR="0" lvl="0" indent="0" algn="l" rtl="0">
                        <a:spcBef>
                          <a:spcPts val="0"/>
                        </a:spcBef>
                        <a:spcAft>
                          <a:spcPts val="0"/>
                        </a:spcAft>
                        <a:buNone/>
                      </a:pPr>
                      <a:r>
                        <a:rPr lang="en-US" sz="1800"/>
                        <a:t>0%</a:t>
                      </a:r>
                      <a:endParaRPr/>
                    </a:p>
                  </a:txBody>
                  <a:tcPr marL="91450" marR="91450" marT="45725" marB="45725"/>
                </a:tc>
                <a:extLst>
                  <a:ext uri="{0D108BD9-81ED-4DB2-BD59-A6C34878D82A}">
                    <a16:rowId xmlns:a16="http://schemas.microsoft.com/office/drawing/2014/main" val="10002"/>
                  </a:ext>
                </a:extLst>
              </a:tr>
              <a:tr h="343700">
                <a:tc>
                  <a:txBody>
                    <a:bodyPr/>
                    <a:lstStyle/>
                    <a:p>
                      <a:pPr marL="0" marR="0" lvl="0" indent="0" algn="l" rtl="0">
                        <a:spcBef>
                          <a:spcPts val="0"/>
                        </a:spcBef>
                        <a:spcAft>
                          <a:spcPts val="0"/>
                        </a:spcAft>
                        <a:buNone/>
                      </a:pPr>
                      <a:r>
                        <a:rPr lang="en-US" sz="1800"/>
                        <a:t>150%-200%</a:t>
                      </a:r>
                      <a:endParaRPr/>
                    </a:p>
                  </a:txBody>
                  <a:tcPr marL="91450" marR="91450" marT="45725" marB="45725"/>
                </a:tc>
                <a:tc>
                  <a:txBody>
                    <a:bodyPr/>
                    <a:lstStyle/>
                    <a:p>
                      <a:pPr marL="0" marR="0" lvl="0" indent="0" algn="l" rtl="0">
                        <a:spcBef>
                          <a:spcPts val="0"/>
                        </a:spcBef>
                        <a:spcAft>
                          <a:spcPts val="0"/>
                        </a:spcAft>
                        <a:buNone/>
                      </a:pPr>
                      <a:r>
                        <a:rPr lang="en-US" sz="1800"/>
                        <a:t>4.14%-6.52%</a:t>
                      </a:r>
                      <a:endParaRPr/>
                    </a:p>
                  </a:txBody>
                  <a:tcPr marL="91450" marR="91450" marT="45725" marB="45725"/>
                </a:tc>
                <a:tc>
                  <a:txBody>
                    <a:bodyPr/>
                    <a:lstStyle/>
                    <a:p>
                      <a:pPr marL="0" marR="0" lvl="0" indent="0" algn="l" rtl="0">
                        <a:spcBef>
                          <a:spcPts val="0"/>
                        </a:spcBef>
                        <a:spcAft>
                          <a:spcPts val="0"/>
                        </a:spcAft>
                        <a:buNone/>
                      </a:pPr>
                      <a:r>
                        <a:rPr lang="en-US" sz="1800"/>
                        <a:t>0%-2%</a:t>
                      </a:r>
                      <a:endParaRPr/>
                    </a:p>
                  </a:txBody>
                  <a:tcPr marL="91450" marR="91450" marT="45725" marB="45725"/>
                </a:tc>
                <a:extLst>
                  <a:ext uri="{0D108BD9-81ED-4DB2-BD59-A6C34878D82A}">
                    <a16:rowId xmlns:a16="http://schemas.microsoft.com/office/drawing/2014/main" val="10003"/>
                  </a:ext>
                </a:extLst>
              </a:tr>
              <a:tr h="343700">
                <a:tc>
                  <a:txBody>
                    <a:bodyPr/>
                    <a:lstStyle/>
                    <a:p>
                      <a:pPr marL="0" marR="0" lvl="0" indent="0" algn="l" rtl="0">
                        <a:spcBef>
                          <a:spcPts val="0"/>
                        </a:spcBef>
                        <a:spcAft>
                          <a:spcPts val="0"/>
                        </a:spcAft>
                        <a:buNone/>
                      </a:pPr>
                      <a:r>
                        <a:rPr lang="en-US" sz="1800"/>
                        <a:t>200%-250%</a:t>
                      </a:r>
                      <a:endParaRPr/>
                    </a:p>
                  </a:txBody>
                  <a:tcPr marL="91450" marR="91450" marT="45725" marB="45725"/>
                </a:tc>
                <a:tc>
                  <a:txBody>
                    <a:bodyPr/>
                    <a:lstStyle/>
                    <a:p>
                      <a:pPr marL="0" marR="0" lvl="0" indent="0" algn="l" rtl="0">
                        <a:spcBef>
                          <a:spcPts val="0"/>
                        </a:spcBef>
                        <a:spcAft>
                          <a:spcPts val="0"/>
                        </a:spcAft>
                        <a:buNone/>
                      </a:pPr>
                      <a:r>
                        <a:rPr lang="en-US" sz="1800"/>
                        <a:t>6.53%-8.33%</a:t>
                      </a:r>
                      <a:endParaRPr/>
                    </a:p>
                  </a:txBody>
                  <a:tcPr marL="91450" marR="91450" marT="45725" marB="45725"/>
                </a:tc>
                <a:tc>
                  <a:txBody>
                    <a:bodyPr/>
                    <a:lstStyle/>
                    <a:p>
                      <a:pPr marL="0" marR="0" lvl="0" indent="0" algn="l" rtl="0">
                        <a:spcBef>
                          <a:spcPts val="0"/>
                        </a:spcBef>
                        <a:spcAft>
                          <a:spcPts val="0"/>
                        </a:spcAft>
                        <a:buNone/>
                      </a:pPr>
                      <a:r>
                        <a:rPr lang="en-US" sz="1800"/>
                        <a:t>2%-4%</a:t>
                      </a:r>
                      <a:endParaRPr/>
                    </a:p>
                  </a:txBody>
                  <a:tcPr marL="91450" marR="91450" marT="45725" marB="45725"/>
                </a:tc>
                <a:extLst>
                  <a:ext uri="{0D108BD9-81ED-4DB2-BD59-A6C34878D82A}">
                    <a16:rowId xmlns:a16="http://schemas.microsoft.com/office/drawing/2014/main" val="10004"/>
                  </a:ext>
                </a:extLst>
              </a:tr>
              <a:tr h="343700">
                <a:tc>
                  <a:txBody>
                    <a:bodyPr/>
                    <a:lstStyle/>
                    <a:p>
                      <a:pPr marL="0" marR="0" lvl="0" indent="0" algn="l" rtl="0">
                        <a:spcBef>
                          <a:spcPts val="0"/>
                        </a:spcBef>
                        <a:spcAft>
                          <a:spcPts val="0"/>
                        </a:spcAft>
                        <a:buNone/>
                      </a:pPr>
                      <a:r>
                        <a:rPr lang="en-US" sz="1800"/>
                        <a:t>250%-300%</a:t>
                      </a:r>
                      <a:endParaRPr/>
                    </a:p>
                  </a:txBody>
                  <a:tcPr marL="91450" marR="91450" marT="45725" marB="45725"/>
                </a:tc>
                <a:tc>
                  <a:txBody>
                    <a:bodyPr/>
                    <a:lstStyle/>
                    <a:p>
                      <a:pPr marL="0" marR="0" lvl="0" indent="0" algn="l" rtl="0">
                        <a:spcBef>
                          <a:spcPts val="0"/>
                        </a:spcBef>
                        <a:spcAft>
                          <a:spcPts val="0"/>
                        </a:spcAft>
                        <a:buNone/>
                      </a:pPr>
                      <a:r>
                        <a:rPr lang="en-US" sz="1800"/>
                        <a:t>8.33%-9.83%</a:t>
                      </a:r>
                      <a:endParaRPr/>
                    </a:p>
                  </a:txBody>
                  <a:tcPr marL="91450" marR="91450" marT="45725" marB="45725"/>
                </a:tc>
                <a:tc>
                  <a:txBody>
                    <a:bodyPr/>
                    <a:lstStyle/>
                    <a:p>
                      <a:pPr marL="0" marR="0" lvl="0" indent="0" algn="l" rtl="0">
                        <a:spcBef>
                          <a:spcPts val="0"/>
                        </a:spcBef>
                        <a:spcAft>
                          <a:spcPts val="0"/>
                        </a:spcAft>
                        <a:buNone/>
                      </a:pPr>
                      <a:r>
                        <a:rPr lang="en-US" sz="1800"/>
                        <a:t>4%-6%</a:t>
                      </a:r>
                      <a:endParaRPr/>
                    </a:p>
                  </a:txBody>
                  <a:tcPr marL="91450" marR="91450" marT="45725" marB="45725"/>
                </a:tc>
                <a:extLst>
                  <a:ext uri="{0D108BD9-81ED-4DB2-BD59-A6C34878D82A}">
                    <a16:rowId xmlns:a16="http://schemas.microsoft.com/office/drawing/2014/main" val="10005"/>
                  </a:ext>
                </a:extLst>
              </a:tr>
              <a:tr h="343700">
                <a:tc>
                  <a:txBody>
                    <a:bodyPr/>
                    <a:lstStyle/>
                    <a:p>
                      <a:pPr marL="0" marR="0" lvl="0" indent="0" algn="l" rtl="0">
                        <a:spcBef>
                          <a:spcPts val="0"/>
                        </a:spcBef>
                        <a:spcAft>
                          <a:spcPts val="0"/>
                        </a:spcAft>
                        <a:buNone/>
                      </a:pPr>
                      <a:r>
                        <a:rPr lang="en-US" sz="1800"/>
                        <a:t>300%-400%</a:t>
                      </a:r>
                      <a:endParaRPr/>
                    </a:p>
                  </a:txBody>
                  <a:tcPr marL="91450" marR="91450" marT="45725" marB="45725"/>
                </a:tc>
                <a:tc>
                  <a:txBody>
                    <a:bodyPr/>
                    <a:lstStyle/>
                    <a:p>
                      <a:pPr marL="0" marR="0" lvl="0" indent="0" algn="l" rtl="0">
                        <a:spcBef>
                          <a:spcPts val="0"/>
                        </a:spcBef>
                        <a:spcAft>
                          <a:spcPts val="0"/>
                        </a:spcAft>
                        <a:buNone/>
                      </a:pPr>
                      <a:r>
                        <a:rPr lang="en-US" sz="1800"/>
                        <a:t>9.83%</a:t>
                      </a:r>
                      <a:endParaRPr/>
                    </a:p>
                  </a:txBody>
                  <a:tcPr marL="91450" marR="91450" marT="45725" marB="45725"/>
                </a:tc>
                <a:tc>
                  <a:txBody>
                    <a:bodyPr/>
                    <a:lstStyle/>
                    <a:p>
                      <a:pPr marL="0" marR="0" lvl="0" indent="0" algn="l" rtl="0">
                        <a:spcBef>
                          <a:spcPts val="0"/>
                        </a:spcBef>
                        <a:spcAft>
                          <a:spcPts val="0"/>
                        </a:spcAft>
                        <a:buNone/>
                      </a:pPr>
                      <a:r>
                        <a:rPr lang="en-US" sz="1800"/>
                        <a:t>6%-8.5%</a:t>
                      </a:r>
                      <a:endParaRPr/>
                    </a:p>
                  </a:txBody>
                  <a:tcPr marL="91450" marR="91450" marT="45725" marB="45725"/>
                </a:tc>
                <a:extLst>
                  <a:ext uri="{0D108BD9-81ED-4DB2-BD59-A6C34878D82A}">
                    <a16:rowId xmlns:a16="http://schemas.microsoft.com/office/drawing/2014/main" val="10006"/>
                  </a:ext>
                </a:extLst>
              </a:tr>
              <a:tr h="343700">
                <a:tc>
                  <a:txBody>
                    <a:bodyPr/>
                    <a:lstStyle/>
                    <a:p>
                      <a:pPr marL="0" marR="0" lvl="0" indent="0" algn="l" rtl="0">
                        <a:spcBef>
                          <a:spcPts val="0"/>
                        </a:spcBef>
                        <a:spcAft>
                          <a:spcPts val="0"/>
                        </a:spcAft>
                        <a:buNone/>
                      </a:pPr>
                      <a:r>
                        <a:rPr lang="en-US" sz="1800"/>
                        <a:t>400% and higher</a:t>
                      </a:r>
                      <a:endParaRPr/>
                    </a:p>
                  </a:txBody>
                  <a:tcPr marL="91450" marR="91450" marT="45725" marB="45725"/>
                </a:tc>
                <a:tc>
                  <a:txBody>
                    <a:bodyPr/>
                    <a:lstStyle/>
                    <a:p>
                      <a:pPr marL="0" marR="0" lvl="0" indent="0" algn="l" rtl="0">
                        <a:spcBef>
                          <a:spcPts val="0"/>
                        </a:spcBef>
                        <a:spcAft>
                          <a:spcPts val="0"/>
                        </a:spcAft>
                        <a:buNone/>
                      </a:pPr>
                      <a:r>
                        <a:rPr lang="en-US" sz="1800"/>
                        <a:t>N/A</a:t>
                      </a:r>
                      <a:endParaRPr/>
                    </a:p>
                  </a:txBody>
                  <a:tcPr marL="91450" marR="91450" marT="45725" marB="45725"/>
                </a:tc>
                <a:tc>
                  <a:txBody>
                    <a:bodyPr/>
                    <a:lstStyle/>
                    <a:p>
                      <a:pPr marL="0" marR="0" lvl="0" indent="0" algn="l" rtl="0">
                        <a:spcBef>
                          <a:spcPts val="0"/>
                        </a:spcBef>
                        <a:spcAft>
                          <a:spcPts val="0"/>
                        </a:spcAft>
                        <a:buNone/>
                      </a:pPr>
                      <a:r>
                        <a:rPr lang="en-US" sz="1800"/>
                        <a:t>8.5%</a:t>
                      </a:r>
                      <a:endParaRPr/>
                    </a:p>
                  </a:txBody>
                  <a:tcPr marL="91450" marR="91450" marT="45725" marB="45725"/>
                </a:tc>
                <a:extLst>
                  <a:ext uri="{0D108BD9-81ED-4DB2-BD59-A6C34878D82A}">
                    <a16:rowId xmlns:a16="http://schemas.microsoft.com/office/drawing/2014/main" val="10007"/>
                  </a:ext>
                </a:extLst>
              </a:tr>
              <a:tr h="732775">
                <a:tc gridSpan="3">
                  <a:txBody>
                    <a:bodyPr/>
                    <a:lstStyle/>
                    <a:p>
                      <a:pPr marL="0" marR="0" lvl="0" indent="0" algn="l" rtl="0">
                        <a:spcBef>
                          <a:spcPts val="0"/>
                        </a:spcBef>
                        <a:spcAft>
                          <a:spcPts val="0"/>
                        </a:spcAft>
                        <a:buNone/>
                      </a:pPr>
                      <a:r>
                        <a:rPr lang="en-US" sz="1200"/>
                        <a:t>The applicable percentage is the share of a consumer’s income they must generally pay toward the second-lowest-cost silver plan with premium tax credits.  Within the ranges shown the applicable percentage increases linearly.</a:t>
                      </a:r>
                      <a:endParaRPr/>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PEOPLE OVER 400% FPL WILL PAY 8.5% OF THE BENCHMARK IN 2021 AND 2022</a:t>
            </a:r>
            <a:endParaRPr/>
          </a:p>
        </p:txBody>
      </p:sp>
      <p:sp>
        <p:nvSpPr>
          <p:cNvPr id="217" name="Google Shape;217;p19"/>
          <p:cNvSpPr txBox="1"/>
          <p:nvPr/>
        </p:nvSpPr>
        <p:spPr>
          <a:xfrm>
            <a:off x="533400" y="3618706"/>
            <a:ext cx="7662496"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What this means for households earning over 400% of FPL:</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If household income is more than 400% of FPL, the premiums are 8.5% of the second lowest-cost silver plan available in their area.</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If 8.5% of the household’s income is more than the premium for the second lowest-cost silver plan available in their area, then the household pays the full premium.</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We are calling this new aspect of premium subsidies the “FPL cutoff.”</a:t>
            </a:r>
            <a:endParaRPr/>
          </a:p>
        </p:txBody>
      </p:sp>
      <p:graphicFrame>
        <p:nvGraphicFramePr>
          <p:cNvPr id="218" name="Google Shape;218;p19"/>
          <p:cNvGraphicFramePr/>
          <p:nvPr/>
        </p:nvGraphicFramePr>
        <p:xfrm>
          <a:off x="457200" y="1600200"/>
          <a:ext cx="8458200" cy="2012955"/>
        </p:xfrm>
        <a:graphic>
          <a:graphicData uri="http://schemas.openxmlformats.org/drawingml/2006/table">
            <a:tbl>
              <a:tblPr firstRow="1" bandRow="1">
                <a:noFill/>
                <a:tableStyleId>{2053EEB4-DC8F-471D-B5FC-4E16744AA152}</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859250">
                <a:tc>
                  <a:txBody>
                    <a:bodyPr/>
                    <a:lstStyle/>
                    <a:p>
                      <a:pPr marL="0" marR="0" lvl="0" indent="0" algn="l" rtl="0">
                        <a:spcBef>
                          <a:spcPts val="0"/>
                        </a:spcBef>
                        <a:spcAft>
                          <a:spcPts val="0"/>
                        </a:spcAft>
                        <a:buNone/>
                      </a:pPr>
                      <a:r>
                        <a:rPr lang="en-US" sz="1800"/>
                        <a:t>Income Range (% of FPL)</a:t>
                      </a:r>
                      <a:endParaRPr/>
                    </a:p>
                  </a:txBody>
                  <a:tcPr marL="91450" marR="91450" marT="45725" marB="45725"/>
                </a:tc>
                <a:tc>
                  <a:txBody>
                    <a:bodyPr/>
                    <a:lstStyle/>
                    <a:p>
                      <a:pPr marL="0" marR="0" lvl="0" indent="0" algn="l" rtl="0">
                        <a:spcBef>
                          <a:spcPts val="0"/>
                        </a:spcBef>
                        <a:spcAft>
                          <a:spcPts val="0"/>
                        </a:spcAft>
                        <a:buNone/>
                      </a:pPr>
                      <a:r>
                        <a:rPr lang="en-US" sz="1800"/>
                        <a:t>Range of Applicable Percentages for 2021 under Prior Law</a:t>
                      </a:r>
                      <a:endParaRPr/>
                    </a:p>
                  </a:txBody>
                  <a:tcPr marL="91450" marR="91450" marT="45725" marB="45725"/>
                </a:tc>
                <a:tc>
                  <a:txBody>
                    <a:bodyPr/>
                    <a:lstStyle/>
                    <a:p>
                      <a:pPr marL="0" marR="0" lvl="0" indent="0" algn="l" rtl="0">
                        <a:spcBef>
                          <a:spcPts val="0"/>
                        </a:spcBef>
                        <a:spcAft>
                          <a:spcPts val="0"/>
                        </a:spcAft>
                        <a:buNone/>
                      </a:pPr>
                      <a:r>
                        <a:rPr lang="en-US" sz="1800"/>
                        <a:t>Range of Applicable Percentages for 2021 and 2022 under the ARP</a:t>
                      </a:r>
                      <a:endParaRPr/>
                    </a:p>
                  </a:txBody>
                  <a:tcPr marL="91450" marR="91450" marT="45725" marB="45725"/>
                </a:tc>
                <a:extLst>
                  <a:ext uri="{0D108BD9-81ED-4DB2-BD59-A6C34878D82A}">
                    <a16:rowId xmlns:a16="http://schemas.microsoft.com/office/drawing/2014/main" val="10000"/>
                  </a:ext>
                </a:extLst>
              </a:tr>
              <a:tr h="343700">
                <a:tc>
                  <a:txBody>
                    <a:bodyPr/>
                    <a:lstStyle/>
                    <a:p>
                      <a:pPr marL="0" marR="0" lvl="0" indent="0" algn="l" rtl="0">
                        <a:spcBef>
                          <a:spcPts val="0"/>
                        </a:spcBef>
                        <a:spcAft>
                          <a:spcPts val="0"/>
                        </a:spcAft>
                        <a:buNone/>
                      </a:pPr>
                      <a:r>
                        <a:rPr lang="en-US" sz="1800"/>
                        <a:t>400% and higher</a:t>
                      </a:r>
                      <a:endParaRPr/>
                    </a:p>
                  </a:txBody>
                  <a:tcPr marL="91450" marR="91450" marT="45725" marB="45725"/>
                </a:tc>
                <a:tc>
                  <a:txBody>
                    <a:bodyPr/>
                    <a:lstStyle/>
                    <a:p>
                      <a:pPr marL="0" marR="0" lvl="0" indent="0" algn="l" rtl="0">
                        <a:spcBef>
                          <a:spcPts val="0"/>
                        </a:spcBef>
                        <a:spcAft>
                          <a:spcPts val="0"/>
                        </a:spcAft>
                        <a:buNone/>
                      </a:pPr>
                      <a:r>
                        <a:rPr lang="en-US" sz="1800"/>
                        <a:t>N/A</a:t>
                      </a:r>
                      <a:endParaRPr/>
                    </a:p>
                  </a:txBody>
                  <a:tcPr marL="91450" marR="91450" marT="45725" marB="45725"/>
                </a:tc>
                <a:tc>
                  <a:txBody>
                    <a:bodyPr/>
                    <a:lstStyle/>
                    <a:p>
                      <a:pPr marL="0" marR="0" lvl="0" indent="0" algn="l" rtl="0">
                        <a:spcBef>
                          <a:spcPts val="0"/>
                        </a:spcBef>
                        <a:spcAft>
                          <a:spcPts val="0"/>
                        </a:spcAft>
                        <a:buNone/>
                      </a:pPr>
                      <a:r>
                        <a:rPr lang="en-US" sz="1800"/>
                        <a:t>8.5%</a:t>
                      </a:r>
                      <a:endParaRPr/>
                    </a:p>
                  </a:txBody>
                  <a:tcPr marL="91450" marR="91450" marT="45725" marB="45725"/>
                </a:tc>
                <a:extLst>
                  <a:ext uri="{0D108BD9-81ED-4DB2-BD59-A6C34878D82A}">
                    <a16:rowId xmlns:a16="http://schemas.microsoft.com/office/drawing/2014/main" val="10001"/>
                  </a:ext>
                </a:extLst>
              </a:tr>
              <a:tr h="732775">
                <a:tc gridSpan="3">
                  <a:txBody>
                    <a:bodyPr/>
                    <a:lstStyle/>
                    <a:p>
                      <a:pPr marL="0" marR="0" lvl="0" indent="0" algn="l" rtl="0">
                        <a:spcBef>
                          <a:spcPts val="0"/>
                        </a:spcBef>
                        <a:spcAft>
                          <a:spcPts val="0"/>
                        </a:spcAft>
                        <a:buNone/>
                      </a:pPr>
                      <a:r>
                        <a:rPr lang="en-US" sz="1200"/>
                        <a:t>The applicable percentage is the share of a consumer’s income they must generally pay toward the second-lowest-cost silver plan with premium tax credits.  Within the ranges shown the applicable percentage increases linearly.</a:t>
                      </a:r>
                      <a:endParaRPr/>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sz="3000" b="1">
                <a:latin typeface="Arial"/>
                <a:ea typeface="Arial"/>
                <a:cs typeface="Arial"/>
                <a:sym typeface="Arial"/>
              </a:rPr>
              <a:t>TODAY’S PRESENTATION</a:t>
            </a:r>
            <a:endParaRPr/>
          </a:p>
        </p:txBody>
      </p:sp>
      <p:sp>
        <p:nvSpPr>
          <p:cNvPr id="107" name="Google Shape;107;p2"/>
          <p:cNvSpPr txBox="1">
            <a:spLocks noGrp="1"/>
          </p:cNvSpPr>
          <p:nvPr>
            <p:ph type="body" idx="1"/>
          </p:nvPr>
        </p:nvSpPr>
        <p:spPr>
          <a:xfrm>
            <a:off x="457200" y="1219200"/>
            <a:ext cx="8229600" cy="4906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2800"/>
              <a:buChar char="•"/>
            </a:pPr>
            <a:r>
              <a:rPr lang="en-US" sz="2800">
                <a:latin typeface="Arial"/>
                <a:ea typeface="Arial"/>
                <a:cs typeface="Arial"/>
                <a:sym typeface="Arial"/>
              </a:rPr>
              <a:t>Nebraska Department of Insurance overview </a:t>
            </a:r>
            <a:endParaRPr/>
          </a:p>
          <a:p>
            <a:pPr marL="342900" lvl="0" indent="-342900" algn="l" rtl="0">
              <a:spcBef>
                <a:spcPts val="560"/>
              </a:spcBef>
              <a:spcAft>
                <a:spcPts val="0"/>
              </a:spcAft>
              <a:buClr>
                <a:srgbClr val="00607F"/>
              </a:buClr>
              <a:buSzPts val="2800"/>
              <a:buChar char="•"/>
            </a:pPr>
            <a:r>
              <a:rPr lang="en-US" sz="2800"/>
              <a:t>Affordable Care Act market</a:t>
            </a:r>
            <a:r>
              <a:rPr lang="en-US" sz="2800">
                <a:solidFill>
                  <a:srgbClr val="00607F"/>
                </a:solidFill>
              </a:rPr>
              <a:t>, rates, changes in the law</a:t>
            </a:r>
            <a:endParaRPr/>
          </a:p>
          <a:p>
            <a:pPr marL="342900" lvl="0" indent="-342900" algn="l" rtl="0">
              <a:spcBef>
                <a:spcPts val="560"/>
              </a:spcBef>
              <a:spcAft>
                <a:spcPts val="0"/>
              </a:spcAft>
              <a:buClr>
                <a:srgbClr val="00607F"/>
              </a:buClr>
              <a:buSzPts val="2800"/>
              <a:buChar char="•"/>
            </a:pPr>
            <a:r>
              <a:rPr lang="en-US" sz="2800"/>
              <a:t>Appealing a denied health claim</a:t>
            </a:r>
            <a:endParaRPr/>
          </a:p>
          <a:p>
            <a:pPr marL="342900" lvl="0" indent="-342900" algn="l" rtl="0">
              <a:spcBef>
                <a:spcPts val="560"/>
              </a:spcBef>
              <a:spcAft>
                <a:spcPts val="0"/>
              </a:spcAft>
              <a:buClr>
                <a:srgbClr val="00607F"/>
              </a:buClr>
              <a:buSzPts val="2800"/>
              <a:buChar char="•"/>
            </a:pPr>
            <a:r>
              <a:rPr lang="en-US" sz="2800">
                <a:solidFill>
                  <a:srgbClr val="00607F"/>
                </a:solidFill>
              </a:rPr>
              <a:t>Top consumer complaints, advice from investigators</a:t>
            </a:r>
            <a:endParaRPr/>
          </a:p>
          <a:p>
            <a:pPr marL="342900" lvl="0" indent="-342900" algn="l" rtl="0">
              <a:spcBef>
                <a:spcPts val="560"/>
              </a:spcBef>
              <a:spcAft>
                <a:spcPts val="0"/>
              </a:spcAft>
              <a:buClr>
                <a:srgbClr val="00607F"/>
              </a:buClr>
              <a:buSzPts val="2800"/>
              <a:buChar char="•"/>
            </a:pPr>
            <a:r>
              <a:rPr lang="en-US" sz="2800"/>
              <a:t>Fraud and misrepresentation multi-state investigations</a:t>
            </a:r>
            <a:endParaRPr/>
          </a:p>
          <a:p>
            <a:pPr marL="342900" lvl="0" indent="-342900" algn="l" rtl="0">
              <a:spcBef>
                <a:spcPts val="560"/>
              </a:spcBef>
              <a:spcAft>
                <a:spcPts val="0"/>
              </a:spcAft>
              <a:buClr>
                <a:srgbClr val="00607F"/>
              </a:buClr>
              <a:buSzPts val="2800"/>
              <a:buChar char="•"/>
            </a:pPr>
            <a:r>
              <a:rPr lang="en-US" sz="2800">
                <a:latin typeface="Arial"/>
                <a:ea typeface="Arial"/>
                <a:cs typeface="Arial"/>
                <a:sym typeface="Arial"/>
              </a:rPr>
              <a:t>Medicare Advantage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“FPL CUTOFF” USING 2022 BENCHMARK</a:t>
            </a:r>
            <a:br>
              <a:rPr lang="en-US"/>
            </a:br>
            <a:r>
              <a:rPr lang="en-US"/>
              <a:t>SINGLE PERSON EXAMPLE</a:t>
            </a:r>
            <a:endParaRPr/>
          </a:p>
        </p:txBody>
      </p:sp>
      <p:sp>
        <p:nvSpPr>
          <p:cNvPr id="224" name="Google Shape;224;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Char char="•"/>
            </a:pPr>
            <a:r>
              <a:rPr lang="en-US"/>
              <a:t>The highest income where an individual would still receive an APTC. </a:t>
            </a:r>
            <a:endParaRPr/>
          </a:p>
          <a:p>
            <a:pPr marL="342900" lvl="0" indent="-342900" algn="l" rtl="0">
              <a:spcBef>
                <a:spcPts val="360"/>
              </a:spcBef>
              <a:spcAft>
                <a:spcPts val="0"/>
              </a:spcAft>
              <a:buClr>
                <a:srgbClr val="00607F"/>
              </a:buClr>
              <a:buSzPts val="1800"/>
              <a:buChar char="•"/>
            </a:pPr>
            <a:r>
              <a:rPr lang="en-US"/>
              <a:t>Anyone earning more would not receive a subsidy.</a:t>
            </a:r>
            <a:endParaRPr/>
          </a:p>
          <a:p>
            <a:pPr marL="342900" lvl="0" indent="-228600" algn="l" rtl="0">
              <a:spcBef>
                <a:spcPts val="360"/>
              </a:spcBef>
              <a:spcAft>
                <a:spcPts val="0"/>
              </a:spcAft>
              <a:buClr>
                <a:srgbClr val="00607F"/>
              </a:buClr>
              <a:buSzPts val="1800"/>
              <a:buNone/>
            </a:pPr>
            <a:endParaRPr/>
          </a:p>
          <a:p>
            <a:pPr marL="342900" lvl="0" indent="-228600" algn="l" rtl="0">
              <a:spcBef>
                <a:spcPts val="360"/>
              </a:spcBef>
              <a:spcAft>
                <a:spcPts val="0"/>
              </a:spcAft>
              <a:buClr>
                <a:srgbClr val="00607F"/>
              </a:buClr>
              <a:buSzPts val="1800"/>
              <a:buNone/>
            </a:pPr>
            <a:endParaRPr/>
          </a:p>
        </p:txBody>
      </p:sp>
      <p:graphicFrame>
        <p:nvGraphicFramePr>
          <p:cNvPr id="225" name="Google Shape;225;p20"/>
          <p:cNvGraphicFramePr/>
          <p:nvPr/>
        </p:nvGraphicFramePr>
        <p:xfrm>
          <a:off x="609600" y="2819400"/>
          <a:ext cx="7772400" cy="1854250"/>
        </p:xfrm>
        <a:graphic>
          <a:graphicData uri="http://schemas.openxmlformats.org/drawingml/2006/table">
            <a:tbl>
              <a:tblPr firstRow="1" bandRow="1">
                <a:noFill/>
                <a:tableStyleId>{2053EEB4-DC8F-471D-B5FC-4E16744AA152}</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r>
                        <a:rPr lang="en-US" sz="1800"/>
                        <a:t>Rating Area</a:t>
                      </a:r>
                      <a:endParaRPr/>
                    </a:p>
                  </a:txBody>
                  <a:tcPr marL="91450" marR="91450" marT="45725" marB="45725"/>
                </a:tc>
                <a:tc>
                  <a:txBody>
                    <a:bodyPr/>
                    <a:lstStyle/>
                    <a:p>
                      <a:pPr marL="0" marR="0" lvl="0" indent="0" algn="l" rtl="0">
                        <a:spcBef>
                          <a:spcPts val="0"/>
                        </a:spcBef>
                        <a:spcAft>
                          <a:spcPts val="0"/>
                        </a:spcAft>
                        <a:buNone/>
                      </a:pPr>
                      <a:r>
                        <a:rPr lang="en-US" sz="1800"/>
                        <a:t>Single, Age 25</a:t>
                      </a:r>
                      <a:endParaRPr/>
                    </a:p>
                  </a:txBody>
                  <a:tcPr marL="91450" marR="91450" marT="45725" marB="45725"/>
                </a:tc>
                <a:tc>
                  <a:txBody>
                    <a:bodyPr/>
                    <a:lstStyle/>
                    <a:p>
                      <a:pPr marL="0" marR="0" lvl="0" indent="0" algn="l" rtl="0">
                        <a:spcBef>
                          <a:spcPts val="0"/>
                        </a:spcBef>
                        <a:spcAft>
                          <a:spcPts val="0"/>
                        </a:spcAft>
                        <a:buNone/>
                      </a:pPr>
                      <a:r>
                        <a:rPr lang="en-US" sz="1800"/>
                        <a:t>Single, Age 45</a:t>
                      </a:r>
                      <a:endParaRPr/>
                    </a:p>
                  </a:txBody>
                  <a:tcPr marL="91450" marR="91450" marT="45725" marB="45725"/>
                </a:tc>
                <a:tc>
                  <a:txBody>
                    <a:bodyPr/>
                    <a:lstStyle/>
                    <a:p>
                      <a:pPr marL="0" marR="0" lvl="0" indent="0" algn="l" rtl="0">
                        <a:spcBef>
                          <a:spcPts val="0"/>
                        </a:spcBef>
                        <a:spcAft>
                          <a:spcPts val="0"/>
                        </a:spcAft>
                        <a:buNone/>
                      </a:pPr>
                      <a:r>
                        <a:rPr lang="en-US" sz="1800"/>
                        <a:t>Single, Age 64</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1 (Omaha)</a:t>
                      </a:r>
                      <a:endParaRPr/>
                    </a:p>
                  </a:txBody>
                  <a:tcPr marL="91450" marR="91450" marT="45725" marB="45725"/>
                </a:tc>
                <a:tc>
                  <a:txBody>
                    <a:bodyPr/>
                    <a:lstStyle/>
                    <a:p>
                      <a:pPr marL="0" marR="0" lvl="0" indent="0" algn="ctr" rtl="0">
                        <a:spcBef>
                          <a:spcPts val="0"/>
                        </a:spcBef>
                        <a:spcAft>
                          <a:spcPts val="0"/>
                        </a:spcAft>
                        <a:buNone/>
                      </a:pPr>
                      <a:r>
                        <a:rPr lang="en-US" sz="1800"/>
                        <a:t>$60,765.18</a:t>
                      </a:r>
                      <a:endParaRPr/>
                    </a:p>
                  </a:txBody>
                  <a:tcPr marL="91450" marR="91450" marT="45725" marB="45725"/>
                </a:tc>
                <a:tc>
                  <a:txBody>
                    <a:bodyPr/>
                    <a:lstStyle/>
                    <a:p>
                      <a:pPr marL="0" marR="0" lvl="0" indent="0" algn="ctr" rtl="0">
                        <a:spcBef>
                          <a:spcPts val="0"/>
                        </a:spcBef>
                        <a:spcAft>
                          <a:spcPts val="0"/>
                        </a:spcAft>
                        <a:buNone/>
                      </a:pPr>
                      <a:r>
                        <a:rPr lang="en-US" sz="1800"/>
                        <a:t>$87,395.29</a:t>
                      </a:r>
                      <a:endParaRPr/>
                    </a:p>
                  </a:txBody>
                  <a:tcPr marL="91450" marR="91450" marT="45725" marB="45725"/>
                </a:tc>
                <a:tc>
                  <a:txBody>
                    <a:bodyPr/>
                    <a:lstStyle/>
                    <a:p>
                      <a:pPr marL="0" marR="0" lvl="0" indent="0" algn="ctr" rtl="0">
                        <a:spcBef>
                          <a:spcPts val="0"/>
                        </a:spcBef>
                        <a:spcAft>
                          <a:spcPts val="0"/>
                        </a:spcAft>
                        <a:buNone/>
                      </a:pPr>
                      <a:r>
                        <a:rPr lang="en-US" sz="1800"/>
                        <a:t>$181,568.47</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2 (Lincoln)</a:t>
                      </a:r>
                      <a:endParaRPr/>
                    </a:p>
                  </a:txBody>
                  <a:tcPr marL="91450" marR="91450" marT="45725" marB="45725"/>
                </a:tc>
                <a:tc>
                  <a:txBody>
                    <a:bodyPr/>
                    <a:lstStyle/>
                    <a:p>
                      <a:pPr marL="0" marR="0" lvl="0" indent="0" algn="ctr" rtl="0">
                        <a:spcBef>
                          <a:spcPts val="0"/>
                        </a:spcBef>
                        <a:spcAft>
                          <a:spcPts val="0"/>
                        </a:spcAft>
                        <a:buNone/>
                      </a:pPr>
                      <a:r>
                        <a:rPr lang="en-US" sz="1800"/>
                        <a:t>$76,209.88</a:t>
                      </a:r>
                      <a:endParaRPr/>
                    </a:p>
                  </a:txBody>
                  <a:tcPr marL="91450" marR="91450" marT="45725" marB="45725"/>
                </a:tc>
                <a:tc>
                  <a:txBody>
                    <a:bodyPr/>
                    <a:lstStyle/>
                    <a:p>
                      <a:pPr marL="0" marR="0" lvl="0" indent="0" algn="ctr" rtl="0">
                        <a:spcBef>
                          <a:spcPts val="0"/>
                        </a:spcBef>
                        <a:spcAft>
                          <a:spcPts val="0"/>
                        </a:spcAft>
                        <a:buNone/>
                      </a:pPr>
                      <a:r>
                        <a:rPr lang="en-US" sz="1800"/>
                        <a:t>$109,608.00</a:t>
                      </a:r>
                      <a:endParaRPr/>
                    </a:p>
                  </a:txBody>
                  <a:tcPr marL="91450" marR="91450" marT="45725" marB="45725"/>
                </a:tc>
                <a:tc>
                  <a:txBody>
                    <a:bodyPr/>
                    <a:lstStyle/>
                    <a:p>
                      <a:pPr marL="0" marR="0" lvl="0" indent="0" algn="ctr" rtl="0">
                        <a:spcBef>
                          <a:spcPts val="0"/>
                        </a:spcBef>
                        <a:spcAft>
                          <a:spcPts val="0"/>
                        </a:spcAft>
                        <a:buNone/>
                      </a:pPr>
                      <a:r>
                        <a:rPr lang="en-US" sz="1800"/>
                        <a:t>$227,716.24</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3 (Mid-state)</a:t>
                      </a:r>
                      <a:endParaRPr/>
                    </a:p>
                  </a:txBody>
                  <a:tcPr marL="91450" marR="91450" marT="45725" marB="45725"/>
                </a:tc>
                <a:tc>
                  <a:txBody>
                    <a:bodyPr/>
                    <a:lstStyle/>
                    <a:p>
                      <a:pPr marL="0" marR="0" lvl="0" indent="0" algn="ctr" rtl="0">
                        <a:spcBef>
                          <a:spcPts val="0"/>
                        </a:spcBef>
                        <a:spcAft>
                          <a:spcPts val="0"/>
                        </a:spcAft>
                        <a:buNone/>
                      </a:pPr>
                      <a:r>
                        <a:rPr lang="en-US" sz="1800"/>
                        <a:t>$87,557.65</a:t>
                      </a:r>
                      <a:endParaRPr/>
                    </a:p>
                  </a:txBody>
                  <a:tcPr marL="91450" marR="91450" marT="45725" marB="45725"/>
                </a:tc>
                <a:tc>
                  <a:txBody>
                    <a:bodyPr/>
                    <a:lstStyle/>
                    <a:p>
                      <a:pPr marL="0" marR="0" lvl="0" indent="0" algn="ctr" rtl="0">
                        <a:spcBef>
                          <a:spcPts val="0"/>
                        </a:spcBef>
                        <a:spcAft>
                          <a:spcPts val="0"/>
                        </a:spcAft>
                        <a:buNone/>
                      </a:pPr>
                      <a:r>
                        <a:rPr lang="en-US" sz="1800"/>
                        <a:t>$125,929.41</a:t>
                      </a:r>
                      <a:endParaRPr/>
                    </a:p>
                  </a:txBody>
                  <a:tcPr marL="91450" marR="91450" marT="45725" marB="45725"/>
                </a:tc>
                <a:tc>
                  <a:txBody>
                    <a:bodyPr/>
                    <a:lstStyle/>
                    <a:p>
                      <a:pPr marL="0" marR="0" lvl="0" indent="0" algn="ctr" rtl="0">
                        <a:spcBef>
                          <a:spcPts val="0"/>
                        </a:spcBef>
                        <a:spcAft>
                          <a:spcPts val="0"/>
                        </a:spcAft>
                        <a:buNone/>
                      </a:pPr>
                      <a:r>
                        <a:rPr lang="en-US" sz="1800"/>
                        <a:t>$261,626.82</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4 (Western)</a:t>
                      </a:r>
                      <a:endParaRPr/>
                    </a:p>
                  </a:txBody>
                  <a:tcPr marL="91450" marR="91450" marT="45725" marB="45725"/>
                </a:tc>
                <a:tc>
                  <a:txBody>
                    <a:bodyPr/>
                    <a:lstStyle/>
                    <a:p>
                      <a:pPr marL="0" marR="0" lvl="0" indent="0" algn="ctr" rtl="0">
                        <a:spcBef>
                          <a:spcPts val="0"/>
                        </a:spcBef>
                        <a:spcAft>
                          <a:spcPts val="0"/>
                        </a:spcAft>
                        <a:buNone/>
                      </a:pPr>
                      <a:r>
                        <a:rPr lang="en-US" sz="1800"/>
                        <a:t>$91,929.88</a:t>
                      </a:r>
                      <a:endParaRPr/>
                    </a:p>
                  </a:txBody>
                  <a:tcPr marL="91450" marR="91450" marT="45725" marB="45725"/>
                </a:tc>
                <a:tc>
                  <a:txBody>
                    <a:bodyPr/>
                    <a:lstStyle/>
                    <a:p>
                      <a:pPr marL="0" marR="0" lvl="0" indent="0" algn="ctr" rtl="0">
                        <a:spcBef>
                          <a:spcPts val="0"/>
                        </a:spcBef>
                        <a:spcAft>
                          <a:spcPts val="0"/>
                        </a:spcAft>
                        <a:buNone/>
                      </a:pPr>
                      <a:r>
                        <a:rPr lang="en-US" sz="1800"/>
                        <a:t>$132,217.41</a:t>
                      </a:r>
                      <a:endParaRPr/>
                    </a:p>
                  </a:txBody>
                  <a:tcPr marL="91450" marR="91450" marT="45725" marB="45725"/>
                </a:tc>
                <a:tc>
                  <a:txBody>
                    <a:bodyPr/>
                    <a:lstStyle/>
                    <a:p>
                      <a:pPr marL="0" marR="0" lvl="0" indent="0" algn="ctr" rtl="0">
                        <a:spcBef>
                          <a:spcPts val="0"/>
                        </a:spcBef>
                        <a:spcAft>
                          <a:spcPts val="0"/>
                        </a:spcAft>
                        <a:buNone/>
                      </a:pPr>
                      <a:r>
                        <a:rPr lang="en-US" sz="1800"/>
                        <a:t>$274,688.47</a:t>
                      </a:r>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“FPL CUTOFF” USING 2022 BENCHMARK</a:t>
            </a:r>
            <a:br>
              <a:rPr lang="en-US"/>
            </a:br>
            <a:r>
              <a:rPr lang="en-US"/>
              <a:t>FAMILY OF FOUR EXAMPLE</a:t>
            </a:r>
            <a:endParaRPr/>
          </a:p>
        </p:txBody>
      </p:sp>
      <p:sp>
        <p:nvSpPr>
          <p:cNvPr id="231" name="Google Shape;231;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Char char="•"/>
            </a:pPr>
            <a:r>
              <a:rPr lang="en-US"/>
              <a:t>The highest income where a Family of four (two parents, two children) would still receive an APTC. A family earning more would not receive a subsidy.</a:t>
            </a:r>
            <a:br>
              <a:rPr lang="en-US"/>
            </a:br>
            <a:r>
              <a:rPr lang="en-US"/>
              <a:t>Young Family: 	Both parents age 25; Children ages under 14.</a:t>
            </a:r>
            <a:br>
              <a:rPr lang="en-US"/>
            </a:br>
            <a:r>
              <a:rPr lang="en-US"/>
              <a:t>Middle Age Family: 	Both parents age 45; Children ages 15, 18.</a:t>
            </a:r>
            <a:br>
              <a:rPr lang="en-US"/>
            </a:br>
            <a:r>
              <a:rPr lang="en-US"/>
              <a:t>Older Family: 		Both parents age 64; Children ages 21, 24.</a:t>
            </a:r>
            <a:endParaRPr/>
          </a:p>
          <a:p>
            <a:pPr marL="342900" lvl="0" indent="-228600" algn="l" rtl="0">
              <a:spcBef>
                <a:spcPts val="360"/>
              </a:spcBef>
              <a:spcAft>
                <a:spcPts val="0"/>
              </a:spcAft>
              <a:buClr>
                <a:srgbClr val="00607F"/>
              </a:buClr>
              <a:buSzPts val="1800"/>
              <a:buNone/>
            </a:pPr>
            <a:endParaRPr/>
          </a:p>
        </p:txBody>
      </p:sp>
      <p:graphicFrame>
        <p:nvGraphicFramePr>
          <p:cNvPr id="232" name="Google Shape;232;p21"/>
          <p:cNvGraphicFramePr/>
          <p:nvPr/>
        </p:nvGraphicFramePr>
        <p:xfrm>
          <a:off x="533400" y="3442252"/>
          <a:ext cx="7772400" cy="2143790"/>
        </p:xfrm>
        <a:graphic>
          <a:graphicData uri="http://schemas.openxmlformats.org/drawingml/2006/table">
            <a:tbl>
              <a:tblPr firstRow="1" bandRow="1">
                <a:noFill/>
                <a:tableStyleId>{2053EEB4-DC8F-471D-B5FC-4E16744AA152}</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r>
                        <a:rPr lang="en-US" sz="1800"/>
                        <a:t>Rating Area</a:t>
                      </a:r>
                      <a:endParaRPr/>
                    </a:p>
                  </a:txBody>
                  <a:tcPr marL="91450" marR="91450" marT="45725" marB="45725"/>
                </a:tc>
                <a:tc>
                  <a:txBody>
                    <a:bodyPr/>
                    <a:lstStyle/>
                    <a:p>
                      <a:pPr marL="0" marR="0" lvl="0" indent="0" algn="ctr" rtl="0">
                        <a:spcBef>
                          <a:spcPts val="0"/>
                        </a:spcBef>
                        <a:spcAft>
                          <a:spcPts val="0"/>
                        </a:spcAft>
                        <a:buNone/>
                      </a:pPr>
                      <a:r>
                        <a:rPr lang="en-US" sz="1800"/>
                        <a:t>Young Family of 4</a:t>
                      </a:r>
                      <a:endParaRPr/>
                    </a:p>
                  </a:txBody>
                  <a:tcPr marL="91450" marR="91450" marT="45725" marB="45725"/>
                </a:tc>
                <a:tc>
                  <a:txBody>
                    <a:bodyPr/>
                    <a:lstStyle/>
                    <a:p>
                      <a:pPr marL="0" marR="0" lvl="0" indent="0" algn="ctr" rtl="0">
                        <a:spcBef>
                          <a:spcPts val="0"/>
                        </a:spcBef>
                        <a:spcAft>
                          <a:spcPts val="0"/>
                        </a:spcAft>
                        <a:buNone/>
                      </a:pPr>
                      <a:r>
                        <a:rPr lang="en-US" sz="1800"/>
                        <a:t>Middle Age Family of 4</a:t>
                      </a:r>
                      <a:endParaRPr/>
                    </a:p>
                  </a:txBody>
                  <a:tcPr marL="91450" marR="91450" marT="45725" marB="45725"/>
                </a:tc>
                <a:tc>
                  <a:txBody>
                    <a:bodyPr/>
                    <a:lstStyle/>
                    <a:p>
                      <a:pPr marL="0" marR="0" lvl="0" indent="0" algn="ctr" rtl="0">
                        <a:spcBef>
                          <a:spcPts val="0"/>
                        </a:spcBef>
                        <a:spcAft>
                          <a:spcPts val="0"/>
                        </a:spcAft>
                        <a:buNone/>
                      </a:pPr>
                      <a:r>
                        <a:rPr lang="en-US" sz="1800"/>
                        <a:t>Older Family of 4</a:t>
                      </a:r>
                      <a:endParaRPr/>
                    </a:p>
                  </a:txBody>
                  <a:tcPr marL="91450" marR="91450" marT="45725" marB="45725"/>
                </a:tc>
                <a:extLst>
                  <a:ext uri="{0D108BD9-81ED-4DB2-BD59-A6C34878D82A}">
                    <a16:rowId xmlns:a16="http://schemas.microsoft.com/office/drawing/2014/main" val="10000"/>
                  </a:ext>
                </a:extLst>
              </a:tr>
              <a:tr h="391150">
                <a:tc>
                  <a:txBody>
                    <a:bodyPr/>
                    <a:lstStyle/>
                    <a:p>
                      <a:pPr marL="0" marR="0" lvl="0" indent="0" algn="l" rtl="0">
                        <a:spcBef>
                          <a:spcPts val="0"/>
                        </a:spcBef>
                        <a:spcAft>
                          <a:spcPts val="0"/>
                        </a:spcAft>
                        <a:buNone/>
                      </a:pPr>
                      <a:r>
                        <a:rPr lang="en-US" sz="1800"/>
                        <a:t>1 (Omaha)</a:t>
                      </a:r>
                      <a:endParaRPr/>
                    </a:p>
                  </a:txBody>
                  <a:tcPr marL="91450" marR="91450" marT="45725" marB="45725"/>
                </a:tc>
                <a:tc>
                  <a:txBody>
                    <a:bodyPr/>
                    <a:lstStyle/>
                    <a:p>
                      <a:pPr marL="0" marR="0" lvl="0" indent="0" algn="ctr" rtl="0">
                        <a:spcBef>
                          <a:spcPts val="0"/>
                        </a:spcBef>
                        <a:spcAft>
                          <a:spcPts val="0"/>
                        </a:spcAft>
                        <a:buNone/>
                      </a:pPr>
                      <a:r>
                        <a:rPr lang="en-US" sz="1800"/>
                        <a:t>$211,227</a:t>
                      </a:r>
                      <a:endParaRPr/>
                    </a:p>
                  </a:txBody>
                  <a:tcPr marL="91450" marR="91450" marT="45725" marB="45725"/>
                </a:tc>
                <a:tc>
                  <a:txBody>
                    <a:bodyPr/>
                    <a:lstStyle/>
                    <a:p>
                      <a:pPr marL="0" marR="0" lvl="0" indent="0" algn="ctr" rtl="0">
                        <a:spcBef>
                          <a:spcPts val="0"/>
                        </a:spcBef>
                        <a:spcAft>
                          <a:spcPts val="0"/>
                        </a:spcAft>
                        <a:buNone/>
                      </a:pPr>
                      <a:r>
                        <a:rPr lang="en-US" sz="1800"/>
                        <a:t>$276,660</a:t>
                      </a:r>
                      <a:endParaRPr/>
                    </a:p>
                  </a:txBody>
                  <a:tcPr marL="91450" marR="91450" marT="45725" marB="45725"/>
                </a:tc>
                <a:tc>
                  <a:txBody>
                    <a:bodyPr/>
                    <a:lstStyle/>
                    <a:p>
                      <a:pPr marL="0" marR="0" lvl="0" indent="0" algn="ctr" rtl="0">
                        <a:spcBef>
                          <a:spcPts val="0"/>
                        </a:spcBef>
                        <a:spcAft>
                          <a:spcPts val="0"/>
                        </a:spcAft>
                        <a:buNone/>
                      </a:pPr>
                      <a:r>
                        <a:rPr lang="en-US" sz="1800"/>
                        <a:t>$477,616</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2 (Lincoln)</a:t>
                      </a:r>
                      <a:endParaRPr/>
                    </a:p>
                  </a:txBody>
                  <a:tcPr marL="91450" marR="91450" marT="45725" marB="45725"/>
                </a:tc>
                <a:tc>
                  <a:txBody>
                    <a:bodyPr/>
                    <a:lstStyle/>
                    <a:p>
                      <a:pPr marL="0" marR="0" lvl="0" indent="0" algn="ctr" rtl="0">
                        <a:spcBef>
                          <a:spcPts val="0"/>
                        </a:spcBef>
                        <a:spcAft>
                          <a:spcPts val="0"/>
                        </a:spcAft>
                        <a:buNone/>
                      </a:pPr>
                      <a:r>
                        <a:rPr lang="en-US" sz="1800"/>
                        <a:t>$193,365</a:t>
                      </a:r>
                      <a:endParaRPr/>
                    </a:p>
                  </a:txBody>
                  <a:tcPr marL="91450" marR="91450" marT="45725" marB="45725"/>
                </a:tc>
                <a:tc>
                  <a:txBody>
                    <a:bodyPr/>
                    <a:lstStyle/>
                    <a:p>
                      <a:pPr marL="0" marR="0" lvl="0" indent="0" algn="ctr" rtl="0">
                        <a:spcBef>
                          <a:spcPts val="0"/>
                        </a:spcBef>
                        <a:spcAft>
                          <a:spcPts val="0"/>
                        </a:spcAft>
                        <a:buNone/>
                      </a:pPr>
                      <a:r>
                        <a:rPr lang="en-US" sz="1800"/>
                        <a:t>$253,263</a:t>
                      </a:r>
                      <a:endParaRPr/>
                    </a:p>
                  </a:txBody>
                  <a:tcPr marL="91450" marR="91450" marT="45725" marB="45725"/>
                </a:tc>
                <a:tc>
                  <a:txBody>
                    <a:bodyPr/>
                    <a:lstStyle/>
                    <a:p>
                      <a:pPr marL="0" marR="0" lvl="0" indent="0" algn="ctr" rtl="0">
                        <a:spcBef>
                          <a:spcPts val="0"/>
                        </a:spcBef>
                        <a:spcAft>
                          <a:spcPts val="0"/>
                        </a:spcAft>
                        <a:buNone/>
                      </a:pPr>
                      <a:r>
                        <a:rPr lang="en-US" sz="1800"/>
                        <a:t>$437,223</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3 (Mid-state)</a:t>
                      </a:r>
                      <a:endParaRPr/>
                    </a:p>
                  </a:txBody>
                  <a:tcPr marL="91450" marR="91450" marT="45725" marB="45725"/>
                </a:tc>
                <a:tc>
                  <a:txBody>
                    <a:bodyPr/>
                    <a:lstStyle/>
                    <a:p>
                      <a:pPr marL="0" marR="0" lvl="0" indent="0" algn="ctr" rtl="0">
                        <a:spcBef>
                          <a:spcPts val="0"/>
                        </a:spcBef>
                        <a:spcAft>
                          <a:spcPts val="0"/>
                        </a:spcAft>
                        <a:buNone/>
                      </a:pPr>
                      <a:r>
                        <a:rPr lang="en-US" sz="1800"/>
                        <a:t>$247,184</a:t>
                      </a:r>
                      <a:endParaRPr/>
                    </a:p>
                  </a:txBody>
                  <a:tcPr marL="91450" marR="91450" marT="45725" marB="45725"/>
                </a:tc>
                <a:tc>
                  <a:txBody>
                    <a:bodyPr/>
                    <a:lstStyle/>
                    <a:p>
                      <a:pPr marL="0" marR="0" lvl="0" indent="0" algn="ctr" rtl="0">
                        <a:spcBef>
                          <a:spcPts val="0"/>
                        </a:spcBef>
                        <a:spcAft>
                          <a:spcPts val="0"/>
                        </a:spcAft>
                        <a:buNone/>
                      </a:pPr>
                      <a:r>
                        <a:rPr lang="en-US" sz="1800"/>
                        <a:t>$323,757</a:t>
                      </a:r>
                      <a:endParaRPr/>
                    </a:p>
                  </a:txBody>
                  <a:tcPr marL="91450" marR="91450" marT="45725" marB="45725"/>
                </a:tc>
                <a:tc>
                  <a:txBody>
                    <a:bodyPr/>
                    <a:lstStyle/>
                    <a:p>
                      <a:pPr marL="0" marR="0" lvl="0" indent="0" algn="ctr" rtl="0">
                        <a:spcBef>
                          <a:spcPts val="0"/>
                        </a:spcBef>
                        <a:spcAft>
                          <a:spcPts val="0"/>
                        </a:spcAft>
                        <a:buNone/>
                      </a:pPr>
                      <a:r>
                        <a:rPr lang="en-US" sz="1800"/>
                        <a:t>$558,922</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4 (Western)</a:t>
                      </a:r>
                      <a:endParaRPr/>
                    </a:p>
                  </a:txBody>
                  <a:tcPr marL="91450" marR="91450" marT="45725" marB="45725"/>
                </a:tc>
                <a:tc>
                  <a:txBody>
                    <a:bodyPr/>
                    <a:lstStyle/>
                    <a:p>
                      <a:pPr marL="0" marR="0" lvl="0" indent="0" algn="ctr" rtl="0">
                        <a:spcBef>
                          <a:spcPts val="0"/>
                        </a:spcBef>
                        <a:spcAft>
                          <a:spcPts val="0"/>
                        </a:spcAft>
                        <a:buNone/>
                      </a:pPr>
                      <a:r>
                        <a:rPr lang="en-US" sz="1800"/>
                        <a:t>$314,812</a:t>
                      </a:r>
                      <a:endParaRPr/>
                    </a:p>
                  </a:txBody>
                  <a:tcPr marL="91450" marR="91450" marT="45725" marB="45725"/>
                </a:tc>
                <a:tc>
                  <a:txBody>
                    <a:bodyPr/>
                    <a:lstStyle/>
                    <a:p>
                      <a:pPr marL="0" marR="0" lvl="0" indent="0" algn="ctr" rtl="0">
                        <a:spcBef>
                          <a:spcPts val="0"/>
                        </a:spcBef>
                        <a:spcAft>
                          <a:spcPts val="0"/>
                        </a:spcAft>
                        <a:buNone/>
                      </a:pPr>
                      <a:r>
                        <a:rPr lang="en-US" sz="1800"/>
                        <a:t>$412,334</a:t>
                      </a:r>
                      <a:endParaRPr/>
                    </a:p>
                  </a:txBody>
                  <a:tcPr marL="91450" marR="91450" marT="45725" marB="45725"/>
                </a:tc>
                <a:tc>
                  <a:txBody>
                    <a:bodyPr/>
                    <a:lstStyle/>
                    <a:p>
                      <a:pPr marL="0" marR="0" lvl="0" indent="0" algn="ctr" rtl="0">
                        <a:spcBef>
                          <a:spcPts val="0"/>
                        </a:spcBef>
                        <a:spcAft>
                          <a:spcPts val="0"/>
                        </a:spcAft>
                        <a:buNone/>
                      </a:pPr>
                      <a:r>
                        <a:rPr lang="en-US" sz="1800"/>
                        <a:t>$711,845</a:t>
                      </a:r>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MORE PLANS UNDER $10 AVAILABLE AFTER APRIL 1, 2021, 150% FPL</a:t>
            </a:r>
            <a:endParaRPr/>
          </a:p>
        </p:txBody>
      </p:sp>
      <p:sp>
        <p:nvSpPr>
          <p:cNvPr id="238" name="Google Shape;238;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Char char="•"/>
            </a:pPr>
            <a:r>
              <a:rPr lang="en-US"/>
              <a:t>At 150% FPL.  </a:t>
            </a:r>
            <a:endParaRPr/>
          </a:p>
          <a:p>
            <a:pPr marL="342900" lvl="0" indent="-342900" algn="l" rtl="0">
              <a:spcBef>
                <a:spcPts val="360"/>
              </a:spcBef>
              <a:spcAft>
                <a:spcPts val="0"/>
              </a:spcAft>
              <a:buClr>
                <a:srgbClr val="00607F"/>
              </a:buClr>
              <a:buSzPts val="1800"/>
              <a:buChar char="•"/>
            </a:pPr>
            <a:r>
              <a:rPr lang="en-US"/>
              <a:t>The only thing that changed was the APTC percentage.</a:t>
            </a:r>
            <a:endParaRPr/>
          </a:p>
          <a:p>
            <a:pPr marL="342900" lvl="0" indent="-342900" algn="l" rtl="0">
              <a:spcBef>
                <a:spcPts val="360"/>
              </a:spcBef>
              <a:spcAft>
                <a:spcPts val="0"/>
              </a:spcAft>
              <a:buClr>
                <a:srgbClr val="00607F"/>
              </a:buClr>
              <a:buSzPts val="1800"/>
              <a:buChar char="•"/>
            </a:pPr>
            <a:r>
              <a:rPr lang="en-US"/>
              <a:t>Before federal changes to ATPC in blue.</a:t>
            </a:r>
            <a:endParaRPr/>
          </a:p>
          <a:p>
            <a:pPr marL="342900" lvl="0" indent="-342900" algn="l" rtl="0">
              <a:spcBef>
                <a:spcPts val="360"/>
              </a:spcBef>
              <a:spcAft>
                <a:spcPts val="0"/>
              </a:spcAft>
              <a:buClr>
                <a:srgbClr val="FF0000"/>
              </a:buClr>
              <a:buSzPts val="1800"/>
              <a:buChar char="•"/>
            </a:pPr>
            <a:r>
              <a:rPr lang="en-US">
                <a:solidFill>
                  <a:srgbClr val="FF0000"/>
                </a:solidFill>
              </a:rPr>
              <a:t>2021 rates after April 1, 2021 federal changes to APTC in red.</a:t>
            </a:r>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342900" algn="l" rtl="0">
              <a:spcBef>
                <a:spcPts val="360"/>
              </a:spcBef>
              <a:spcAft>
                <a:spcPts val="0"/>
              </a:spcAft>
              <a:buClr>
                <a:srgbClr val="00607F"/>
              </a:buClr>
              <a:buSzPts val="1800"/>
              <a:buChar char="•"/>
            </a:pPr>
            <a:r>
              <a:rPr lang="en-US"/>
              <a:t>Fewer free plans will be available in 2022 because the benchmark silver plans will be lower.</a:t>
            </a:r>
            <a:endParaRPr/>
          </a:p>
          <a:p>
            <a:pPr marL="342900" lvl="0" indent="-228600" algn="l" rtl="0">
              <a:spcBef>
                <a:spcPts val="360"/>
              </a:spcBef>
              <a:spcAft>
                <a:spcPts val="0"/>
              </a:spcAft>
              <a:buClr>
                <a:srgbClr val="00607F"/>
              </a:buClr>
              <a:buSzPts val="1800"/>
              <a:buNone/>
            </a:pPr>
            <a:endParaRPr/>
          </a:p>
        </p:txBody>
      </p:sp>
      <p:graphicFrame>
        <p:nvGraphicFramePr>
          <p:cNvPr id="239" name="Google Shape;239;p22"/>
          <p:cNvGraphicFramePr/>
          <p:nvPr/>
        </p:nvGraphicFramePr>
        <p:xfrm>
          <a:off x="762000" y="2971800"/>
          <a:ext cx="7086550" cy="2021880"/>
        </p:xfrm>
        <a:graphic>
          <a:graphicData uri="http://schemas.openxmlformats.org/drawingml/2006/table">
            <a:tbl>
              <a:tblPr firstRow="1" bandRow="1">
                <a:noFill/>
                <a:tableStyleId>{2053EEB4-DC8F-471D-B5FC-4E16744AA152}</a:tableStyleId>
              </a:tblPr>
              <a:tblGrid>
                <a:gridCol w="1417325">
                  <a:extLst>
                    <a:ext uri="{9D8B030D-6E8A-4147-A177-3AD203B41FA5}">
                      <a16:colId xmlns:a16="http://schemas.microsoft.com/office/drawing/2014/main" val="20000"/>
                    </a:ext>
                  </a:extLst>
                </a:gridCol>
                <a:gridCol w="708650">
                  <a:extLst>
                    <a:ext uri="{9D8B030D-6E8A-4147-A177-3AD203B41FA5}">
                      <a16:colId xmlns:a16="http://schemas.microsoft.com/office/drawing/2014/main" val="20001"/>
                    </a:ext>
                  </a:extLst>
                </a:gridCol>
                <a:gridCol w="708650">
                  <a:extLst>
                    <a:ext uri="{9D8B030D-6E8A-4147-A177-3AD203B41FA5}">
                      <a16:colId xmlns:a16="http://schemas.microsoft.com/office/drawing/2014/main" val="20002"/>
                    </a:ext>
                  </a:extLst>
                </a:gridCol>
                <a:gridCol w="708650">
                  <a:extLst>
                    <a:ext uri="{9D8B030D-6E8A-4147-A177-3AD203B41FA5}">
                      <a16:colId xmlns:a16="http://schemas.microsoft.com/office/drawing/2014/main" val="20003"/>
                    </a:ext>
                  </a:extLst>
                </a:gridCol>
                <a:gridCol w="708650">
                  <a:extLst>
                    <a:ext uri="{9D8B030D-6E8A-4147-A177-3AD203B41FA5}">
                      <a16:colId xmlns:a16="http://schemas.microsoft.com/office/drawing/2014/main" val="20004"/>
                    </a:ext>
                  </a:extLst>
                </a:gridCol>
                <a:gridCol w="708650">
                  <a:extLst>
                    <a:ext uri="{9D8B030D-6E8A-4147-A177-3AD203B41FA5}">
                      <a16:colId xmlns:a16="http://schemas.microsoft.com/office/drawing/2014/main" val="20005"/>
                    </a:ext>
                  </a:extLst>
                </a:gridCol>
                <a:gridCol w="708650">
                  <a:extLst>
                    <a:ext uri="{9D8B030D-6E8A-4147-A177-3AD203B41FA5}">
                      <a16:colId xmlns:a16="http://schemas.microsoft.com/office/drawing/2014/main" val="20006"/>
                    </a:ext>
                  </a:extLst>
                </a:gridCol>
                <a:gridCol w="1417325">
                  <a:extLst>
                    <a:ext uri="{9D8B030D-6E8A-4147-A177-3AD203B41FA5}">
                      <a16:colId xmlns:a16="http://schemas.microsoft.com/office/drawing/2014/main" val="20007"/>
                    </a:ext>
                  </a:extLst>
                </a:gridCol>
              </a:tblGrid>
              <a:tr h="370850">
                <a:tc>
                  <a:txBody>
                    <a:bodyPr/>
                    <a:lstStyle/>
                    <a:p>
                      <a:pPr marL="0" marR="0" lvl="0" indent="0" algn="l" rtl="0">
                        <a:spcBef>
                          <a:spcPts val="0"/>
                        </a:spcBef>
                        <a:spcAft>
                          <a:spcPts val="0"/>
                        </a:spcAft>
                        <a:buNone/>
                      </a:pPr>
                      <a:r>
                        <a:rPr lang="en-US" sz="1800"/>
                        <a:t>Metal Tier</a:t>
                      </a:r>
                      <a:endParaRPr/>
                    </a:p>
                  </a:txBody>
                  <a:tcPr marL="91450" marR="91450" marT="45725" marB="45725"/>
                </a:tc>
                <a:tc gridSpan="2">
                  <a:txBody>
                    <a:bodyPr/>
                    <a:lstStyle/>
                    <a:p>
                      <a:pPr marL="0" marR="0" lvl="0" indent="0" algn="ctr" rtl="0">
                        <a:spcBef>
                          <a:spcPts val="0"/>
                        </a:spcBef>
                        <a:spcAft>
                          <a:spcPts val="0"/>
                        </a:spcAft>
                        <a:buNone/>
                      </a:pPr>
                      <a:r>
                        <a:rPr lang="en-US" sz="1800"/>
                        <a:t>Age 25 - $0 Plans</a:t>
                      </a:r>
                      <a:endParaRPr/>
                    </a:p>
                  </a:txBody>
                  <a:tcPr marL="91450" marR="91450" marT="45725" marB="45725"/>
                </a:tc>
                <a:tc hMerge="1">
                  <a:txBody>
                    <a:bodyPr/>
                    <a:lstStyle/>
                    <a:p>
                      <a:endParaRPr lang="en-US"/>
                    </a:p>
                  </a:txBody>
                  <a:tcPr/>
                </a:tc>
                <a:tc gridSpan="2">
                  <a:txBody>
                    <a:bodyPr/>
                    <a:lstStyle/>
                    <a:p>
                      <a:pPr marL="0" marR="0" lvl="0" indent="0" algn="ctr" rtl="0">
                        <a:spcBef>
                          <a:spcPts val="0"/>
                        </a:spcBef>
                        <a:spcAft>
                          <a:spcPts val="0"/>
                        </a:spcAft>
                        <a:buNone/>
                      </a:pPr>
                      <a:r>
                        <a:rPr lang="en-US" sz="1800"/>
                        <a:t>Age 45 - $0 Plans</a:t>
                      </a:r>
                      <a:endParaRPr/>
                    </a:p>
                  </a:txBody>
                  <a:tcPr marL="91450" marR="91450" marT="45725" marB="45725"/>
                </a:tc>
                <a:tc hMerge="1">
                  <a:txBody>
                    <a:bodyPr/>
                    <a:lstStyle/>
                    <a:p>
                      <a:endParaRPr lang="en-US"/>
                    </a:p>
                  </a:txBody>
                  <a:tcPr/>
                </a:tc>
                <a:tc gridSpan="2">
                  <a:txBody>
                    <a:bodyPr/>
                    <a:lstStyle/>
                    <a:p>
                      <a:pPr marL="0" marR="0" lvl="0" indent="0" algn="ctr" rtl="0">
                        <a:spcBef>
                          <a:spcPts val="0"/>
                        </a:spcBef>
                        <a:spcAft>
                          <a:spcPts val="0"/>
                        </a:spcAft>
                        <a:buNone/>
                      </a:pPr>
                      <a:r>
                        <a:rPr lang="en-US" sz="1800"/>
                        <a:t>Age 64 - $0 Plans</a:t>
                      </a:r>
                      <a:endParaRPr/>
                    </a:p>
                  </a:txBody>
                  <a:tcPr marL="91450" marR="91450" marT="45725" marB="45725"/>
                </a:tc>
                <a:tc hMerge="1">
                  <a:txBody>
                    <a:bodyPr/>
                    <a:lstStyle/>
                    <a:p>
                      <a:endParaRPr lang="en-US"/>
                    </a:p>
                  </a:txBody>
                  <a:tcPr/>
                </a:tc>
                <a:tc>
                  <a:txBody>
                    <a:bodyPr/>
                    <a:lstStyle/>
                    <a:p>
                      <a:pPr marL="0" marR="0" lvl="0" indent="0" algn="ctr" rtl="0">
                        <a:spcBef>
                          <a:spcPts val="0"/>
                        </a:spcBef>
                        <a:spcAft>
                          <a:spcPts val="0"/>
                        </a:spcAft>
                        <a:buNone/>
                      </a:pPr>
                      <a:r>
                        <a:rPr lang="en-US" sz="1800"/>
                        <a:t>Total Plans Available</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Expanded Bronze</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48</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55</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51</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55</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54</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55</a:t>
                      </a:r>
                      <a:endParaRPr/>
                    </a:p>
                  </a:txBody>
                  <a:tcPr marL="91450" marR="91450" marT="45725" marB="45725"/>
                </a:tc>
                <a:tc>
                  <a:txBody>
                    <a:bodyPr/>
                    <a:lstStyle/>
                    <a:p>
                      <a:pPr marL="0" marR="0" lvl="0" indent="0" algn="ctr" rtl="0">
                        <a:spcBef>
                          <a:spcPts val="0"/>
                        </a:spcBef>
                        <a:spcAft>
                          <a:spcPts val="0"/>
                        </a:spcAft>
                        <a:buNone/>
                      </a:pPr>
                      <a:r>
                        <a:rPr lang="en-US" sz="1800">
                          <a:solidFill>
                            <a:schemeClr val="dk1"/>
                          </a:solidFill>
                        </a:rPr>
                        <a:t>57</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Silver</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4</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15</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4</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15</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4</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13</a:t>
                      </a:r>
                      <a:endParaRPr/>
                    </a:p>
                  </a:txBody>
                  <a:tcPr marL="91450" marR="91450" marT="45725" marB="45725"/>
                </a:tc>
                <a:tc>
                  <a:txBody>
                    <a:bodyPr/>
                    <a:lstStyle/>
                    <a:p>
                      <a:pPr marL="0" marR="0" lvl="0" indent="0" algn="ctr" rtl="0">
                        <a:spcBef>
                          <a:spcPts val="0"/>
                        </a:spcBef>
                        <a:spcAft>
                          <a:spcPts val="0"/>
                        </a:spcAft>
                        <a:buNone/>
                      </a:pPr>
                      <a:r>
                        <a:rPr lang="en-US" sz="1800">
                          <a:solidFill>
                            <a:schemeClr val="dk1"/>
                          </a:solidFill>
                        </a:rPr>
                        <a:t>31</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Gold</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2</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9</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2</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9</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2</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9</a:t>
                      </a:r>
                      <a:endParaRPr/>
                    </a:p>
                  </a:txBody>
                  <a:tcPr marL="91450" marR="91450" marT="45725" marB="45725"/>
                </a:tc>
                <a:tc>
                  <a:txBody>
                    <a:bodyPr/>
                    <a:lstStyle/>
                    <a:p>
                      <a:pPr marL="0" marR="0" lvl="0" indent="0" algn="ctr" rtl="0">
                        <a:spcBef>
                          <a:spcPts val="0"/>
                        </a:spcBef>
                        <a:spcAft>
                          <a:spcPts val="0"/>
                        </a:spcAft>
                        <a:buNone/>
                      </a:pPr>
                      <a:r>
                        <a:rPr lang="en-US" sz="1800">
                          <a:solidFill>
                            <a:schemeClr val="dk1"/>
                          </a:solidFill>
                        </a:rPr>
                        <a:t>16</a:t>
                      </a:r>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MORE PLANS UNDER $10 AVAILABLE AFTER APRIL 1, 2021, 200% FPL</a:t>
            </a:r>
            <a:endParaRPr/>
          </a:p>
        </p:txBody>
      </p:sp>
      <p:sp>
        <p:nvSpPr>
          <p:cNvPr id="245" name="Google Shape;245;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Char char="•"/>
            </a:pPr>
            <a:r>
              <a:rPr lang="en-US"/>
              <a:t>At 200% FPL.  </a:t>
            </a:r>
            <a:endParaRPr/>
          </a:p>
          <a:p>
            <a:pPr marL="342900" lvl="0" indent="-342900" algn="l" rtl="0">
              <a:spcBef>
                <a:spcPts val="360"/>
              </a:spcBef>
              <a:spcAft>
                <a:spcPts val="0"/>
              </a:spcAft>
              <a:buClr>
                <a:srgbClr val="00607F"/>
              </a:buClr>
              <a:buSzPts val="1800"/>
              <a:buChar char="•"/>
            </a:pPr>
            <a:r>
              <a:rPr lang="en-US"/>
              <a:t>The only thing that changed was the APTC percentage.</a:t>
            </a:r>
            <a:endParaRPr/>
          </a:p>
          <a:p>
            <a:pPr marL="342900" lvl="0" indent="-342900" algn="l" rtl="0">
              <a:spcBef>
                <a:spcPts val="360"/>
              </a:spcBef>
              <a:spcAft>
                <a:spcPts val="0"/>
              </a:spcAft>
              <a:buClr>
                <a:srgbClr val="00607F"/>
              </a:buClr>
              <a:buSzPts val="1800"/>
              <a:buChar char="•"/>
            </a:pPr>
            <a:r>
              <a:rPr lang="en-US"/>
              <a:t>Before federal changes to ATPC in blue.</a:t>
            </a:r>
            <a:endParaRPr/>
          </a:p>
          <a:p>
            <a:pPr marL="342900" lvl="0" indent="-342900" algn="l" rtl="0">
              <a:spcBef>
                <a:spcPts val="360"/>
              </a:spcBef>
              <a:spcAft>
                <a:spcPts val="0"/>
              </a:spcAft>
              <a:buClr>
                <a:srgbClr val="FF0000"/>
              </a:buClr>
              <a:buSzPts val="1800"/>
              <a:buChar char="•"/>
            </a:pPr>
            <a:r>
              <a:rPr lang="en-US">
                <a:solidFill>
                  <a:srgbClr val="FF0000"/>
                </a:solidFill>
              </a:rPr>
              <a:t>2021 rates after April 1, 2021 federal changes to APTC in red.</a:t>
            </a:r>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342900" algn="l" rtl="0">
              <a:spcBef>
                <a:spcPts val="360"/>
              </a:spcBef>
              <a:spcAft>
                <a:spcPts val="0"/>
              </a:spcAft>
              <a:buClr>
                <a:srgbClr val="00607F"/>
              </a:buClr>
              <a:buSzPts val="1800"/>
              <a:buChar char="•"/>
            </a:pPr>
            <a:r>
              <a:rPr lang="en-US"/>
              <a:t>Fewer free plans will be available in 2022 because the benchmark silver plans will be lower.</a:t>
            </a:r>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228600" algn="l" rtl="0">
              <a:spcBef>
                <a:spcPts val="360"/>
              </a:spcBef>
              <a:spcAft>
                <a:spcPts val="0"/>
              </a:spcAft>
              <a:buClr>
                <a:srgbClr val="00607F"/>
              </a:buClr>
              <a:buSzPts val="1800"/>
              <a:buNone/>
            </a:pPr>
            <a:endParaRPr/>
          </a:p>
        </p:txBody>
      </p:sp>
      <p:graphicFrame>
        <p:nvGraphicFramePr>
          <p:cNvPr id="246" name="Google Shape;246;p23"/>
          <p:cNvGraphicFramePr/>
          <p:nvPr/>
        </p:nvGraphicFramePr>
        <p:xfrm>
          <a:off x="762000" y="2971800"/>
          <a:ext cx="7086550" cy="2021880"/>
        </p:xfrm>
        <a:graphic>
          <a:graphicData uri="http://schemas.openxmlformats.org/drawingml/2006/table">
            <a:tbl>
              <a:tblPr firstRow="1" bandRow="1">
                <a:noFill/>
                <a:tableStyleId>{2053EEB4-DC8F-471D-B5FC-4E16744AA152}</a:tableStyleId>
              </a:tblPr>
              <a:tblGrid>
                <a:gridCol w="1417325">
                  <a:extLst>
                    <a:ext uri="{9D8B030D-6E8A-4147-A177-3AD203B41FA5}">
                      <a16:colId xmlns:a16="http://schemas.microsoft.com/office/drawing/2014/main" val="20000"/>
                    </a:ext>
                  </a:extLst>
                </a:gridCol>
                <a:gridCol w="708650">
                  <a:extLst>
                    <a:ext uri="{9D8B030D-6E8A-4147-A177-3AD203B41FA5}">
                      <a16:colId xmlns:a16="http://schemas.microsoft.com/office/drawing/2014/main" val="20001"/>
                    </a:ext>
                  </a:extLst>
                </a:gridCol>
                <a:gridCol w="708650">
                  <a:extLst>
                    <a:ext uri="{9D8B030D-6E8A-4147-A177-3AD203B41FA5}">
                      <a16:colId xmlns:a16="http://schemas.microsoft.com/office/drawing/2014/main" val="20002"/>
                    </a:ext>
                  </a:extLst>
                </a:gridCol>
                <a:gridCol w="708650">
                  <a:extLst>
                    <a:ext uri="{9D8B030D-6E8A-4147-A177-3AD203B41FA5}">
                      <a16:colId xmlns:a16="http://schemas.microsoft.com/office/drawing/2014/main" val="20003"/>
                    </a:ext>
                  </a:extLst>
                </a:gridCol>
                <a:gridCol w="708650">
                  <a:extLst>
                    <a:ext uri="{9D8B030D-6E8A-4147-A177-3AD203B41FA5}">
                      <a16:colId xmlns:a16="http://schemas.microsoft.com/office/drawing/2014/main" val="20004"/>
                    </a:ext>
                  </a:extLst>
                </a:gridCol>
                <a:gridCol w="708650">
                  <a:extLst>
                    <a:ext uri="{9D8B030D-6E8A-4147-A177-3AD203B41FA5}">
                      <a16:colId xmlns:a16="http://schemas.microsoft.com/office/drawing/2014/main" val="20005"/>
                    </a:ext>
                  </a:extLst>
                </a:gridCol>
                <a:gridCol w="708650">
                  <a:extLst>
                    <a:ext uri="{9D8B030D-6E8A-4147-A177-3AD203B41FA5}">
                      <a16:colId xmlns:a16="http://schemas.microsoft.com/office/drawing/2014/main" val="20006"/>
                    </a:ext>
                  </a:extLst>
                </a:gridCol>
                <a:gridCol w="1417325">
                  <a:extLst>
                    <a:ext uri="{9D8B030D-6E8A-4147-A177-3AD203B41FA5}">
                      <a16:colId xmlns:a16="http://schemas.microsoft.com/office/drawing/2014/main" val="20007"/>
                    </a:ext>
                  </a:extLst>
                </a:gridCol>
              </a:tblGrid>
              <a:tr h="370850">
                <a:tc>
                  <a:txBody>
                    <a:bodyPr/>
                    <a:lstStyle/>
                    <a:p>
                      <a:pPr marL="0" marR="0" lvl="0" indent="0" algn="l" rtl="0">
                        <a:spcBef>
                          <a:spcPts val="0"/>
                        </a:spcBef>
                        <a:spcAft>
                          <a:spcPts val="0"/>
                        </a:spcAft>
                        <a:buNone/>
                      </a:pPr>
                      <a:r>
                        <a:rPr lang="en-US" sz="1800"/>
                        <a:t>Metal Tier</a:t>
                      </a:r>
                      <a:endParaRPr/>
                    </a:p>
                  </a:txBody>
                  <a:tcPr marL="91450" marR="91450" marT="45725" marB="45725"/>
                </a:tc>
                <a:tc gridSpan="2">
                  <a:txBody>
                    <a:bodyPr/>
                    <a:lstStyle/>
                    <a:p>
                      <a:pPr marL="0" marR="0" lvl="0" indent="0" algn="ctr" rtl="0">
                        <a:spcBef>
                          <a:spcPts val="0"/>
                        </a:spcBef>
                        <a:spcAft>
                          <a:spcPts val="0"/>
                        </a:spcAft>
                        <a:buNone/>
                      </a:pPr>
                      <a:r>
                        <a:rPr lang="en-US" sz="1800"/>
                        <a:t>Age 25 - $0 Plans</a:t>
                      </a:r>
                      <a:endParaRPr/>
                    </a:p>
                  </a:txBody>
                  <a:tcPr marL="91450" marR="91450" marT="45725" marB="45725"/>
                </a:tc>
                <a:tc hMerge="1">
                  <a:txBody>
                    <a:bodyPr/>
                    <a:lstStyle/>
                    <a:p>
                      <a:endParaRPr lang="en-US"/>
                    </a:p>
                  </a:txBody>
                  <a:tcPr/>
                </a:tc>
                <a:tc gridSpan="2">
                  <a:txBody>
                    <a:bodyPr/>
                    <a:lstStyle/>
                    <a:p>
                      <a:pPr marL="0" marR="0" lvl="0" indent="0" algn="ctr" rtl="0">
                        <a:spcBef>
                          <a:spcPts val="0"/>
                        </a:spcBef>
                        <a:spcAft>
                          <a:spcPts val="0"/>
                        </a:spcAft>
                        <a:buNone/>
                      </a:pPr>
                      <a:r>
                        <a:rPr lang="en-US" sz="1800"/>
                        <a:t>Age 45 - $0 Plans</a:t>
                      </a:r>
                      <a:endParaRPr/>
                    </a:p>
                  </a:txBody>
                  <a:tcPr marL="91450" marR="91450" marT="45725" marB="45725"/>
                </a:tc>
                <a:tc hMerge="1">
                  <a:txBody>
                    <a:bodyPr/>
                    <a:lstStyle/>
                    <a:p>
                      <a:endParaRPr lang="en-US"/>
                    </a:p>
                  </a:txBody>
                  <a:tcPr/>
                </a:tc>
                <a:tc gridSpan="2">
                  <a:txBody>
                    <a:bodyPr/>
                    <a:lstStyle/>
                    <a:p>
                      <a:pPr marL="0" marR="0" lvl="0" indent="0" algn="ctr" rtl="0">
                        <a:spcBef>
                          <a:spcPts val="0"/>
                        </a:spcBef>
                        <a:spcAft>
                          <a:spcPts val="0"/>
                        </a:spcAft>
                        <a:buNone/>
                      </a:pPr>
                      <a:r>
                        <a:rPr lang="en-US" sz="1800"/>
                        <a:t>Age 64 - $0 Plans</a:t>
                      </a:r>
                      <a:endParaRPr/>
                    </a:p>
                  </a:txBody>
                  <a:tcPr marL="91450" marR="91450" marT="45725" marB="45725"/>
                </a:tc>
                <a:tc hMerge="1">
                  <a:txBody>
                    <a:bodyPr/>
                    <a:lstStyle/>
                    <a:p>
                      <a:endParaRPr lang="en-US"/>
                    </a:p>
                  </a:txBody>
                  <a:tcPr/>
                </a:tc>
                <a:tc>
                  <a:txBody>
                    <a:bodyPr/>
                    <a:lstStyle/>
                    <a:p>
                      <a:pPr marL="0" marR="0" lvl="0" indent="0" algn="ctr" rtl="0">
                        <a:spcBef>
                          <a:spcPts val="0"/>
                        </a:spcBef>
                        <a:spcAft>
                          <a:spcPts val="0"/>
                        </a:spcAft>
                        <a:buNone/>
                      </a:pPr>
                      <a:r>
                        <a:rPr lang="en-US" sz="1800"/>
                        <a:t>Total Plans Available</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Expanded Bronze</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36</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52</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46</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52</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51</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55</a:t>
                      </a:r>
                      <a:endParaRPr/>
                    </a:p>
                  </a:txBody>
                  <a:tcPr marL="91450" marR="91450" marT="45725" marB="45725"/>
                </a:tc>
                <a:tc>
                  <a:txBody>
                    <a:bodyPr/>
                    <a:lstStyle/>
                    <a:p>
                      <a:pPr marL="0" marR="0" lvl="0" indent="0" algn="ctr" rtl="0">
                        <a:spcBef>
                          <a:spcPts val="0"/>
                        </a:spcBef>
                        <a:spcAft>
                          <a:spcPts val="0"/>
                        </a:spcAft>
                        <a:buNone/>
                      </a:pPr>
                      <a:r>
                        <a:rPr lang="en-US" sz="1800">
                          <a:solidFill>
                            <a:schemeClr val="dk1"/>
                          </a:solidFill>
                        </a:rPr>
                        <a:t>57</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Silver</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2</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4</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4</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4</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6</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4</a:t>
                      </a:r>
                      <a:endParaRPr/>
                    </a:p>
                  </a:txBody>
                  <a:tcPr marL="91450" marR="91450" marT="45725" marB="45725"/>
                </a:tc>
                <a:tc>
                  <a:txBody>
                    <a:bodyPr/>
                    <a:lstStyle/>
                    <a:p>
                      <a:pPr marL="0" marR="0" lvl="0" indent="0" algn="ctr" rtl="0">
                        <a:spcBef>
                          <a:spcPts val="0"/>
                        </a:spcBef>
                        <a:spcAft>
                          <a:spcPts val="0"/>
                        </a:spcAft>
                        <a:buNone/>
                      </a:pPr>
                      <a:r>
                        <a:rPr lang="en-US" sz="1800">
                          <a:solidFill>
                            <a:schemeClr val="dk1"/>
                          </a:solidFill>
                        </a:rPr>
                        <a:t>31</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Gold</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2</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2</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2</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2</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2</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8</a:t>
                      </a:r>
                      <a:endParaRPr/>
                    </a:p>
                  </a:txBody>
                  <a:tcPr marL="91450" marR="91450" marT="45725" marB="45725"/>
                </a:tc>
                <a:tc>
                  <a:txBody>
                    <a:bodyPr/>
                    <a:lstStyle/>
                    <a:p>
                      <a:pPr marL="0" marR="0" lvl="0" indent="0" algn="ctr" rtl="0">
                        <a:spcBef>
                          <a:spcPts val="0"/>
                        </a:spcBef>
                        <a:spcAft>
                          <a:spcPts val="0"/>
                        </a:spcAft>
                        <a:buNone/>
                      </a:pPr>
                      <a:r>
                        <a:rPr lang="en-US" sz="1800">
                          <a:solidFill>
                            <a:schemeClr val="dk1"/>
                          </a:solidFill>
                        </a:rPr>
                        <a:t>16</a:t>
                      </a:r>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MORE PLANS UNDER $10 AVAILABLE AFTER APRIL 1, 2021, 250% FPL</a:t>
            </a:r>
            <a:endParaRPr/>
          </a:p>
        </p:txBody>
      </p:sp>
      <p:sp>
        <p:nvSpPr>
          <p:cNvPr id="252" name="Google Shape;252;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Char char="•"/>
            </a:pPr>
            <a:r>
              <a:rPr lang="en-US"/>
              <a:t>At 250% FPL.  </a:t>
            </a:r>
            <a:endParaRPr/>
          </a:p>
          <a:p>
            <a:pPr marL="342900" lvl="0" indent="-342900" algn="l" rtl="0">
              <a:spcBef>
                <a:spcPts val="360"/>
              </a:spcBef>
              <a:spcAft>
                <a:spcPts val="0"/>
              </a:spcAft>
              <a:buClr>
                <a:srgbClr val="00607F"/>
              </a:buClr>
              <a:buSzPts val="1800"/>
              <a:buChar char="•"/>
            </a:pPr>
            <a:r>
              <a:rPr lang="en-US"/>
              <a:t>The only thing that changed was the APTC percentage.</a:t>
            </a:r>
            <a:endParaRPr/>
          </a:p>
          <a:p>
            <a:pPr marL="342900" lvl="0" indent="-342900" algn="l" rtl="0">
              <a:spcBef>
                <a:spcPts val="360"/>
              </a:spcBef>
              <a:spcAft>
                <a:spcPts val="0"/>
              </a:spcAft>
              <a:buClr>
                <a:srgbClr val="00607F"/>
              </a:buClr>
              <a:buSzPts val="1800"/>
              <a:buChar char="•"/>
            </a:pPr>
            <a:r>
              <a:rPr lang="en-US"/>
              <a:t>Before federal changes to ATPC in blue.</a:t>
            </a:r>
            <a:endParaRPr/>
          </a:p>
          <a:p>
            <a:pPr marL="342900" lvl="0" indent="-342900" algn="l" rtl="0">
              <a:spcBef>
                <a:spcPts val="360"/>
              </a:spcBef>
              <a:spcAft>
                <a:spcPts val="0"/>
              </a:spcAft>
              <a:buClr>
                <a:srgbClr val="FF0000"/>
              </a:buClr>
              <a:buSzPts val="1800"/>
              <a:buChar char="•"/>
            </a:pPr>
            <a:r>
              <a:rPr lang="en-US">
                <a:solidFill>
                  <a:srgbClr val="FF0000"/>
                </a:solidFill>
              </a:rPr>
              <a:t>2021 rates after April 1, 2021 federal changes to APTC in red.</a:t>
            </a:r>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342900" algn="l" rtl="0">
              <a:spcBef>
                <a:spcPts val="360"/>
              </a:spcBef>
              <a:spcAft>
                <a:spcPts val="0"/>
              </a:spcAft>
              <a:buClr>
                <a:srgbClr val="00607F"/>
              </a:buClr>
              <a:buSzPts val="1800"/>
              <a:buChar char="•"/>
            </a:pPr>
            <a:r>
              <a:rPr lang="en-US"/>
              <a:t>Fewer free plans will be available in 2022 because the benchmark silver plans will be lower.</a:t>
            </a:r>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228600" algn="l" rtl="0">
              <a:spcBef>
                <a:spcPts val="360"/>
              </a:spcBef>
              <a:spcAft>
                <a:spcPts val="0"/>
              </a:spcAft>
              <a:buClr>
                <a:srgbClr val="00607F"/>
              </a:buClr>
              <a:buSzPts val="1800"/>
              <a:buNone/>
            </a:pPr>
            <a:endParaRPr/>
          </a:p>
        </p:txBody>
      </p:sp>
      <p:graphicFrame>
        <p:nvGraphicFramePr>
          <p:cNvPr id="253" name="Google Shape;253;p24"/>
          <p:cNvGraphicFramePr/>
          <p:nvPr/>
        </p:nvGraphicFramePr>
        <p:xfrm>
          <a:off x="762000" y="2971800"/>
          <a:ext cx="7086550" cy="2021880"/>
        </p:xfrm>
        <a:graphic>
          <a:graphicData uri="http://schemas.openxmlformats.org/drawingml/2006/table">
            <a:tbl>
              <a:tblPr firstRow="1" bandRow="1">
                <a:noFill/>
                <a:tableStyleId>{2053EEB4-DC8F-471D-B5FC-4E16744AA152}</a:tableStyleId>
              </a:tblPr>
              <a:tblGrid>
                <a:gridCol w="1417325">
                  <a:extLst>
                    <a:ext uri="{9D8B030D-6E8A-4147-A177-3AD203B41FA5}">
                      <a16:colId xmlns:a16="http://schemas.microsoft.com/office/drawing/2014/main" val="20000"/>
                    </a:ext>
                  </a:extLst>
                </a:gridCol>
                <a:gridCol w="708650">
                  <a:extLst>
                    <a:ext uri="{9D8B030D-6E8A-4147-A177-3AD203B41FA5}">
                      <a16:colId xmlns:a16="http://schemas.microsoft.com/office/drawing/2014/main" val="20001"/>
                    </a:ext>
                  </a:extLst>
                </a:gridCol>
                <a:gridCol w="708650">
                  <a:extLst>
                    <a:ext uri="{9D8B030D-6E8A-4147-A177-3AD203B41FA5}">
                      <a16:colId xmlns:a16="http://schemas.microsoft.com/office/drawing/2014/main" val="20002"/>
                    </a:ext>
                  </a:extLst>
                </a:gridCol>
                <a:gridCol w="708650">
                  <a:extLst>
                    <a:ext uri="{9D8B030D-6E8A-4147-A177-3AD203B41FA5}">
                      <a16:colId xmlns:a16="http://schemas.microsoft.com/office/drawing/2014/main" val="20003"/>
                    </a:ext>
                  </a:extLst>
                </a:gridCol>
                <a:gridCol w="708650">
                  <a:extLst>
                    <a:ext uri="{9D8B030D-6E8A-4147-A177-3AD203B41FA5}">
                      <a16:colId xmlns:a16="http://schemas.microsoft.com/office/drawing/2014/main" val="20004"/>
                    </a:ext>
                  </a:extLst>
                </a:gridCol>
                <a:gridCol w="708650">
                  <a:extLst>
                    <a:ext uri="{9D8B030D-6E8A-4147-A177-3AD203B41FA5}">
                      <a16:colId xmlns:a16="http://schemas.microsoft.com/office/drawing/2014/main" val="20005"/>
                    </a:ext>
                  </a:extLst>
                </a:gridCol>
                <a:gridCol w="708650">
                  <a:extLst>
                    <a:ext uri="{9D8B030D-6E8A-4147-A177-3AD203B41FA5}">
                      <a16:colId xmlns:a16="http://schemas.microsoft.com/office/drawing/2014/main" val="20006"/>
                    </a:ext>
                  </a:extLst>
                </a:gridCol>
                <a:gridCol w="1417325">
                  <a:extLst>
                    <a:ext uri="{9D8B030D-6E8A-4147-A177-3AD203B41FA5}">
                      <a16:colId xmlns:a16="http://schemas.microsoft.com/office/drawing/2014/main" val="20007"/>
                    </a:ext>
                  </a:extLst>
                </a:gridCol>
              </a:tblGrid>
              <a:tr h="370850">
                <a:tc>
                  <a:txBody>
                    <a:bodyPr/>
                    <a:lstStyle/>
                    <a:p>
                      <a:pPr marL="0" marR="0" lvl="0" indent="0" algn="l" rtl="0">
                        <a:spcBef>
                          <a:spcPts val="0"/>
                        </a:spcBef>
                        <a:spcAft>
                          <a:spcPts val="0"/>
                        </a:spcAft>
                        <a:buNone/>
                      </a:pPr>
                      <a:r>
                        <a:rPr lang="en-US" sz="1800"/>
                        <a:t>Metal Tier</a:t>
                      </a:r>
                      <a:endParaRPr/>
                    </a:p>
                  </a:txBody>
                  <a:tcPr marL="91450" marR="91450" marT="45725" marB="45725"/>
                </a:tc>
                <a:tc gridSpan="2">
                  <a:txBody>
                    <a:bodyPr/>
                    <a:lstStyle/>
                    <a:p>
                      <a:pPr marL="0" marR="0" lvl="0" indent="0" algn="ctr" rtl="0">
                        <a:spcBef>
                          <a:spcPts val="0"/>
                        </a:spcBef>
                        <a:spcAft>
                          <a:spcPts val="0"/>
                        </a:spcAft>
                        <a:buNone/>
                      </a:pPr>
                      <a:r>
                        <a:rPr lang="en-US" sz="1800"/>
                        <a:t>Age 25 - $0 Plans</a:t>
                      </a:r>
                      <a:endParaRPr/>
                    </a:p>
                  </a:txBody>
                  <a:tcPr marL="91450" marR="91450" marT="45725" marB="45725"/>
                </a:tc>
                <a:tc hMerge="1">
                  <a:txBody>
                    <a:bodyPr/>
                    <a:lstStyle/>
                    <a:p>
                      <a:endParaRPr lang="en-US"/>
                    </a:p>
                  </a:txBody>
                  <a:tcPr/>
                </a:tc>
                <a:tc gridSpan="2">
                  <a:txBody>
                    <a:bodyPr/>
                    <a:lstStyle/>
                    <a:p>
                      <a:pPr marL="0" marR="0" lvl="0" indent="0" algn="ctr" rtl="0">
                        <a:spcBef>
                          <a:spcPts val="0"/>
                        </a:spcBef>
                        <a:spcAft>
                          <a:spcPts val="0"/>
                        </a:spcAft>
                        <a:buNone/>
                      </a:pPr>
                      <a:r>
                        <a:rPr lang="en-US" sz="1800"/>
                        <a:t>Age 45 - $0 Plans</a:t>
                      </a:r>
                      <a:endParaRPr/>
                    </a:p>
                  </a:txBody>
                  <a:tcPr marL="91450" marR="91450" marT="45725" marB="45725"/>
                </a:tc>
                <a:tc hMerge="1">
                  <a:txBody>
                    <a:bodyPr/>
                    <a:lstStyle/>
                    <a:p>
                      <a:endParaRPr lang="en-US"/>
                    </a:p>
                  </a:txBody>
                  <a:tcPr/>
                </a:tc>
                <a:tc gridSpan="2">
                  <a:txBody>
                    <a:bodyPr/>
                    <a:lstStyle/>
                    <a:p>
                      <a:pPr marL="0" marR="0" lvl="0" indent="0" algn="ctr" rtl="0">
                        <a:spcBef>
                          <a:spcPts val="0"/>
                        </a:spcBef>
                        <a:spcAft>
                          <a:spcPts val="0"/>
                        </a:spcAft>
                        <a:buNone/>
                      </a:pPr>
                      <a:r>
                        <a:rPr lang="en-US" sz="1800"/>
                        <a:t>Age 64 - $0 Plans</a:t>
                      </a:r>
                      <a:endParaRPr/>
                    </a:p>
                  </a:txBody>
                  <a:tcPr marL="91450" marR="91450" marT="45725" marB="45725"/>
                </a:tc>
                <a:tc hMerge="1">
                  <a:txBody>
                    <a:bodyPr/>
                    <a:lstStyle/>
                    <a:p>
                      <a:endParaRPr lang="en-US"/>
                    </a:p>
                  </a:txBody>
                  <a:tcPr/>
                </a:tc>
                <a:tc>
                  <a:txBody>
                    <a:bodyPr/>
                    <a:lstStyle/>
                    <a:p>
                      <a:pPr marL="0" marR="0" lvl="0" indent="0" algn="ctr" rtl="0">
                        <a:spcBef>
                          <a:spcPts val="0"/>
                        </a:spcBef>
                        <a:spcAft>
                          <a:spcPts val="0"/>
                        </a:spcAft>
                        <a:buNone/>
                      </a:pPr>
                      <a:r>
                        <a:rPr lang="en-US" sz="1800"/>
                        <a:t>Total Plans Available</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Expanded Bronze</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8</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45</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29</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48</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48</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52</a:t>
                      </a:r>
                      <a:endParaRPr/>
                    </a:p>
                  </a:txBody>
                  <a:tcPr marL="91450" marR="91450" marT="45725" marB="45725"/>
                </a:tc>
                <a:tc>
                  <a:txBody>
                    <a:bodyPr/>
                    <a:lstStyle/>
                    <a:p>
                      <a:pPr marL="0" marR="0" lvl="0" indent="0" algn="ctr" rtl="0">
                        <a:spcBef>
                          <a:spcPts val="0"/>
                        </a:spcBef>
                        <a:spcAft>
                          <a:spcPts val="0"/>
                        </a:spcAft>
                        <a:buNone/>
                      </a:pPr>
                      <a:r>
                        <a:rPr lang="en-US" sz="1800">
                          <a:solidFill>
                            <a:schemeClr val="dk1"/>
                          </a:solidFill>
                        </a:rPr>
                        <a:t>57</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Silver</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0</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4</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0</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4</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4</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4</a:t>
                      </a:r>
                      <a:endParaRPr/>
                    </a:p>
                  </a:txBody>
                  <a:tcPr marL="91450" marR="91450" marT="45725" marB="45725"/>
                </a:tc>
                <a:tc>
                  <a:txBody>
                    <a:bodyPr/>
                    <a:lstStyle/>
                    <a:p>
                      <a:pPr marL="0" marR="0" lvl="0" indent="0" algn="ctr" rtl="0">
                        <a:spcBef>
                          <a:spcPts val="0"/>
                        </a:spcBef>
                        <a:spcAft>
                          <a:spcPts val="0"/>
                        </a:spcAft>
                        <a:buNone/>
                      </a:pPr>
                      <a:r>
                        <a:rPr lang="en-US" sz="1800">
                          <a:solidFill>
                            <a:schemeClr val="dk1"/>
                          </a:solidFill>
                        </a:rPr>
                        <a:t>31</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Gold</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0</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2</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1</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2</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2</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2</a:t>
                      </a:r>
                      <a:endParaRPr/>
                    </a:p>
                  </a:txBody>
                  <a:tcPr marL="91450" marR="91450" marT="45725" marB="45725"/>
                </a:tc>
                <a:tc>
                  <a:txBody>
                    <a:bodyPr/>
                    <a:lstStyle/>
                    <a:p>
                      <a:pPr marL="0" marR="0" lvl="0" indent="0" algn="ctr" rtl="0">
                        <a:spcBef>
                          <a:spcPts val="0"/>
                        </a:spcBef>
                        <a:spcAft>
                          <a:spcPts val="0"/>
                        </a:spcAft>
                        <a:buNone/>
                      </a:pPr>
                      <a:r>
                        <a:rPr lang="en-US" sz="1800">
                          <a:solidFill>
                            <a:schemeClr val="dk1"/>
                          </a:solidFill>
                        </a:rPr>
                        <a:t>16</a:t>
                      </a:r>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MORE PLANS UNDER $10 AVAILABLE AFTER APRIL 1, 2021, 400% FPL</a:t>
            </a:r>
            <a:endParaRPr/>
          </a:p>
        </p:txBody>
      </p:sp>
      <p:sp>
        <p:nvSpPr>
          <p:cNvPr id="259" name="Google Shape;259;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Char char="•"/>
            </a:pPr>
            <a:r>
              <a:rPr lang="en-US"/>
              <a:t>At 400% FPL.  </a:t>
            </a:r>
            <a:endParaRPr/>
          </a:p>
          <a:p>
            <a:pPr marL="342900" lvl="0" indent="-342900" algn="l" rtl="0">
              <a:spcBef>
                <a:spcPts val="360"/>
              </a:spcBef>
              <a:spcAft>
                <a:spcPts val="0"/>
              </a:spcAft>
              <a:buClr>
                <a:srgbClr val="00607F"/>
              </a:buClr>
              <a:buSzPts val="1800"/>
              <a:buChar char="•"/>
            </a:pPr>
            <a:r>
              <a:rPr lang="en-US"/>
              <a:t>The only thing that changed was the APTC percentage.</a:t>
            </a:r>
            <a:endParaRPr/>
          </a:p>
          <a:p>
            <a:pPr marL="342900" lvl="0" indent="-342900" algn="l" rtl="0">
              <a:spcBef>
                <a:spcPts val="360"/>
              </a:spcBef>
              <a:spcAft>
                <a:spcPts val="0"/>
              </a:spcAft>
              <a:buClr>
                <a:srgbClr val="00607F"/>
              </a:buClr>
              <a:buSzPts val="1800"/>
              <a:buChar char="•"/>
            </a:pPr>
            <a:r>
              <a:rPr lang="en-US"/>
              <a:t>Before federal changes to ATPC in blue.</a:t>
            </a:r>
            <a:endParaRPr/>
          </a:p>
          <a:p>
            <a:pPr marL="342900" lvl="0" indent="-342900" algn="l" rtl="0">
              <a:spcBef>
                <a:spcPts val="360"/>
              </a:spcBef>
              <a:spcAft>
                <a:spcPts val="0"/>
              </a:spcAft>
              <a:buClr>
                <a:srgbClr val="FF0000"/>
              </a:buClr>
              <a:buSzPts val="1800"/>
              <a:buChar char="•"/>
            </a:pPr>
            <a:r>
              <a:rPr lang="en-US">
                <a:solidFill>
                  <a:srgbClr val="FF0000"/>
                </a:solidFill>
              </a:rPr>
              <a:t>2021 rates after April 1, 2021 federal changes to APTC in red.</a:t>
            </a:r>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342900" algn="l" rtl="0">
              <a:spcBef>
                <a:spcPts val="360"/>
              </a:spcBef>
              <a:spcAft>
                <a:spcPts val="0"/>
              </a:spcAft>
              <a:buClr>
                <a:srgbClr val="00607F"/>
              </a:buClr>
              <a:buSzPts val="1800"/>
              <a:buChar char="•"/>
            </a:pPr>
            <a:r>
              <a:rPr lang="en-US"/>
              <a:t>Fewer free plans will be available in 2022 because the benchmark silver plans will be lower.</a:t>
            </a:r>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228600" algn="l" rtl="0">
              <a:spcBef>
                <a:spcPts val="360"/>
              </a:spcBef>
              <a:spcAft>
                <a:spcPts val="0"/>
              </a:spcAft>
              <a:buClr>
                <a:srgbClr val="00607F"/>
              </a:buClr>
              <a:buSzPts val="1800"/>
              <a:buNone/>
            </a:pPr>
            <a:endParaRPr/>
          </a:p>
        </p:txBody>
      </p:sp>
      <p:graphicFrame>
        <p:nvGraphicFramePr>
          <p:cNvPr id="260" name="Google Shape;260;p25"/>
          <p:cNvGraphicFramePr/>
          <p:nvPr/>
        </p:nvGraphicFramePr>
        <p:xfrm>
          <a:off x="762000" y="2971800"/>
          <a:ext cx="7086550" cy="2021880"/>
        </p:xfrm>
        <a:graphic>
          <a:graphicData uri="http://schemas.openxmlformats.org/drawingml/2006/table">
            <a:tbl>
              <a:tblPr firstRow="1" bandRow="1">
                <a:noFill/>
                <a:tableStyleId>{2053EEB4-DC8F-471D-B5FC-4E16744AA152}</a:tableStyleId>
              </a:tblPr>
              <a:tblGrid>
                <a:gridCol w="1417325">
                  <a:extLst>
                    <a:ext uri="{9D8B030D-6E8A-4147-A177-3AD203B41FA5}">
                      <a16:colId xmlns:a16="http://schemas.microsoft.com/office/drawing/2014/main" val="20000"/>
                    </a:ext>
                  </a:extLst>
                </a:gridCol>
                <a:gridCol w="708650">
                  <a:extLst>
                    <a:ext uri="{9D8B030D-6E8A-4147-A177-3AD203B41FA5}">
                      <a16:colId xmlns:a16="http://schemas.microsoft.com/office/drawing/2014/main" val="20001"/>
                    </a:ext>
                  </a:extLst>
                </a:gridCol>
                <a:gridCol w="708650">
                  <a:extLst>
                    <a:ext uri="{9D8B030D-6E8A-4147-A177-3AD203B41FA5}">
                      <a16:colId xmlns:a16="http://schemas.microsoft.com/office/drawing/2014/main" val="20002"/>
                    </a:ext>
                  </a:extLst>
                </a:gridCol>
                <a:gridCol w="708650">
                  <a:extLst>
                    <a:ext uri="{9D8B030D-6E8A-4147-A177-3AD203B41FA5}">
                      <a16:colId xmlns:a16="http://schemas.microsoft.com/office/drawing/2014/main" val="20003"/>
                    </a:ext>
                  </a:extLst>
                </a:gridCol>
                <a:gridCol w="708650">
                  <a:extLst>
                    <a:ext uri="{9D8B030D-6E8A-4147-A177-3AD203B41FA5}">
                      <a16:colId xmlns:a16="http://schemas.microsoft.com/office/drawing/2014/main" val="20004"/>
                    </a:ext>
                  </a:extLst>
                </a:gridCol>
                <a:gridCol w="708650">
                  <a:extLst>
                    <a:ext uri="{9D8B030D-6E8A-4147-A177-3AD203B41FA5}">
                      <a16:colId xmlns:a16="http://schemas.microsoft.com/office/drawing/2014/main" val="20005"/>
                    </a:ext>
                  </a:extLst>
                </a:gridCol>
                <a:gridCol w="708650">
                  <a:extLst>
                    <a:ext uri="{9D8B030D-6E8A-4147-A177-3AD203B41FA5}">
                      <a16:colId xmlns:a16="http://schemas.microsoft.com/office/drawing/2014/main" val="20006"/>
                    </a:ext>
                  </a:extLst>
                </a:gridCol>
                <a:gridCol w="1417325">
                  <a:extLst>
                    <a:ext uri="{9D8B030D-6E8A-4147-A177-3AD203B41FA5}">
                      <a16:colId xmlns:a16="http://schemas.microsoft.com/office/drawing/2014/main" val="20007"/>
                    </a:ext>
                  </a:extLst>
                </a:gridCol>
              </a:tblGrid>
              <a:tr h="370850">
                <a:tc>
                  <a:txBody>
                    <a:bodyPr/>
                    <a:lstStyle/>
                    <a:p>
                      <a:pPr marL="0" marR="0" lvl="0" indent="0" algn="l" rtl="0">
                        <a:spcBef>
                          <a:spcPts val="0"/>
                        </a:spcBef>
                        <a:spcAft>
                          <a:spcPts val="0"/>
                        </a:spcAft>
                        <a:buNone/>
                      </a:pPr>
                      <a:r>
                        <a:rPr lang="en-US" sz="1800"/>
                        <a:t>Metal Tier</a:t>
                      </a:r>
                      <a:endParaRPr/>
                    </a:p>
                  </a:txBody>
                  <a:tcPr marL="91450" marR="91450" marT="45725" marB="45725"/>
                </a:tc>
                <a:tc gridSpan="2">
                  <a:txBody>
                    <a:bodyPr/>
                    <a:lstStyle/>
                    <a:p>
                      <a:pPr marL="0" marR="0" lvl="0" indent="0" algn="ctr" rtl="0">
                        <a:spcBef>
                          <a:spcPts val="0"/>
                        </a:spcBef>
                        <a:spcAft>
                          <a:spcPts val="0"/>
                        </a:spcAft>
                        <a:buNone/>
                      </a:pPr>
                      <a:r>
                        <a:rPr lang="en-US" sz="1800"/>
                        <a:t>Age 25 - $0 Plans</a:t>
                      </a:r>
                      <a:endParaRPr/>
                    </a:p>
                  </a:txBody>
                  <a:tcPr marL="91450" marR="91450" marT="45725" marB="45725"/>
                </a:tc>
                <a:tc hMerge="1">
                  <a:txBody>
                    <a:bodyPr/>
                    <a:lstStyle/>
                    <a:p>
                      <a:endParaRPr lang="en-US"/>
                    </a:p>
                  </a:txBody>
                  <a:tcPr/>
                </a:tc>
                <a:tc gridSpan="2">
                  <a:txBody>
                    <a:bodyPr/>
                    <a:lstStyle/>
                    <a:p>
                      <a:pPr marL="0" marR="0" lvl="0" indent="0" algn="ctr" rtl="0">
                        <a:spcBef>
                          <a:spcPts val="0"/>
                        </a:spcBef>
                        <a:spcAft>
                          <a:spcPts val="0"/>
                        </a:spcAft>
                        <a:buNone/>
                      </a:pPr>
                      <a:r>
                        <a:rPr lang="en-US" sz="1800"/>
                        <a:t>Age 45 - $0 Plans</a:t>
                      </a:r>
                      <a:endParaRPr/>
                    </a:p>
                  </a:txBody>
                  <a:tcPr marL="91450" marR="91450" marT="45725" marB="45725"/>
                </a:tc>
                <a:tc hMerge="1">
                  <a:txBody>
                    <a:bodyPr/>
                    <a:lstStyle/>
                    <a:p>
                      <a:endParaRPr lang="en-US"/>
                    </a:p>
                  </a:txBody>
                  <a:tcPr/>
                </a:tc>
                <a:tc gridSpan="2">
                  <a:txBody>
                    <a:bodyPr/>
                    <a:lstStyle/>
                    <a:p>
                      <a:pPr marL="0" marR="0" lvl="0" indent="0" algn="ctr" rtl="0">
                        <a:spcBef>
                          <a:spcPts val="0"/>
                        </a:spcBef>
                        <a:spcAft>
                          <a:spcPts val="0"/>
                        </a:spcAft>
                        <a:buNone/>
                      </a:pPr>
                      <a:r>
                        <a:rPr lang="en-US" sz="1800"/>
                        <a:t>Age 64 - $0 Plans</a:t>
                      </a:r>
                      <a:endParaRPr/>
                    </a:p>
                  </a:txBody>
                  <a:tcPr marL="91450" marR="91450" marT="45725" marB="45725"/>
                </a:tc>
                <a:tc hMerge="1">
                  <a:txBody>
                    <a:bodyPr/>
                    <a:lstStyle/>
                    <a:p>
                      <a:endParaRPr lang="en-US"/>
                    </a:p>
                  </a:txBody>
                  <a:tcPr/>
                </a:tc>
                <a:tc>
                  <a:txBody>
                    <a:bodyPr/>
                    <a:lstStyle/>
                    <a:p>
                      <a:pPr marL="0" marR="0" lvl="0" indent="0" algn="ctr" rtl="0">
                        <a:spcBef>
                          <a:spcPts val="0"/>
                        </a:spcBef>
                        <a:spcAft>
                          <a:spcPts val="0"/>
                        </a:spcAft>
                        <a:buNone/>
                      </a:pPr>
                      <a:r>
                        <a:rPr lang="en-US" sz="1800"/>
                        <a:t>Total Plans Available</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Expanded Bronze</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0</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0</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3</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7</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31</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42</a:t>
                      </a:r>
                      <a:endParaRPr/>
                    </a:p>
                  </a:txBody>
                  <a:tcPr marL="91450" marR="91450" marT="45725" marB="45725"/>
                </a:tc>
                <a:tc>
                  <a:txBody>
                    <a:bodyPr/>
                    <a:lstStyle/>
                    <a:p>
                      <a:pPr marL="0" marR="0" lvl="0" indent="0" algn="ctr" rtl="0">
                        <a:spcBef>
                          <a:spcPts val="0"/>
                        </a:spcBef>
                        <a:spcAft>
                          <a:spcPts val="0"/>
                        </a:spcAft>
                        <a:buNone/>
                      </a:pPr>
                      <a:r>
                        <a:rPr lang="en-US" sz="1800">
                          <a:solidFill>
                            <a:schemeClr val="dk1"/>
                          </a:solidFill>
                        </a:rPr>
                        <a:t>57</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Silver</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0</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0</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0</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0</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2</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4</a:t>
                      </a:r>
                      <a:endParaRPr/>
                    </a:p>
                  </a:txBody>
                  <a:tcPr marL="91450" marR="91450" marT="45725" marB="45725"/>
                </a:tc>
                <a:tc>
                  <a:txBody>
                    <a:bodyPr/>
                    <a:lstStyle/>
                    <a:p>
                      <a:pPr marL="0" marR="0" lvl="0" indent="0" algn="ctr" rtl="0">
                        <a:spcBef>
                          <a:spcPts val="0"/>
                        </a:spcBef>
                        <a:spcAft>
                          <a:spcPts val="0"/>
                        </a:spcAft>
                        <a:buNone/>
                      </a:pPr>
                      <a:r>
                        <a:rPr lang="en-US" sz="1800">
                          <a:solidFill>
                            <a:schemeClr val="dk1"/>
                          </a:solidFill>
                        </a:rPr>
                        <a:t>31</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Gold</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0</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0</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0</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0</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1</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2</a:t>
                      </a:r>
                      <a:endParaRPr/>
                    </a:p>
                  </a:txBody>
                  <a:tcPr marL="91450" marR="91450" marT="45725" marB="45725"/>
                </a:tc>
                <a:tc>
                  <a:txBody>
                    <a:bodyPr/>
                    <a:lstStyle/>
                    <a:p>
                      <a:pPr marL="0" marR="0" lvl="0" indent="0" algn="ctr" rtl="0">
                        <a:spcBef>
                          <a:spcPts val="0"/>
                        </a:spcBef>
                        <a:spcAft>
                          <a:spcPts val="0"/>
                        </a:spcAft>
                        <a:buNone/>
                      </a:pPr>
                      <a:r>
                        <a:rPr lang="en-US" sz="1800">
                          <a:solidFill>
                            <a:schemeClr val="dk1"/>
                          </a:solidFill>
                        </a:rPr>
                        <a:t>16</a:t>
                      </a:r>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MORE PLANS UNDER $10 AVAILABLE AFTER APRIL 1, 2021, 500% FPL</a:t>
            </a:r>
            <a:endParaRPr/>
          </a:p>
        </p:txBody>
      </p:sp>
      <p:sp>
        <p:nvSpPr>
          <p:cNvPr id="266" name="Google Shape;266;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Char char="•"/>
            </a:pPr>
            <a:r>
              <a:rPr lang="en-US"/>
              <a:t>At 500% FPL.  </a:t>
            </a:r>
            <a:endParaRPr/>
          </a:p>
          <a:p>
            <a:pPr marL="342900" lvl="0" indent="-342900" algn="l" rtl="0">
              <a:spcBef>
                <a:spcPts val="360"/>
              </a:spcBef>
              <a:spcAft>
                <a:spcPts val="0"/>
              </a:spcAft>
              <a:buClr>
                <a:srgbClr val="00607F"/>
              </a:buClr>
              <a:buSzPts val="1800"/>
              <a:buChar char="•"/>
            </a:pPr>
            <a:r>
              <a:rPr lang="en-US"/>
              <a:t>The only thing that changed was the APTC percentage.</a:t>
            </a:r>
            <a:endParaRPr/>
          </a:p>
          <a:p>
            <a:pPr marL="342900" lvl="0" indent="-342900" algn="l" rtl="0">
              <a:spcBef>
                <a:spcPts val="360"/>
              </a:spcBef>
              <a:spcAft>
                <a:spcPts val="0"/>
              </a:spcAft>
              <a:buClr>
                <a:srgbClr val="00607F"/>
              </a:buClr>
              <a:buSzPts val="1800"/>
              <a:buChar char="•"/>
            </a:pPr>
            <a:r>
              <a:rPr lang="en-US"/>
              <a:t>Before federal changes to ATPC in blue.</a:t>
            </a:r>
            <a:endParaRPr/>
          </a:p>
          <a:p>
            <a:pPr marL="342900" lvl="0" indent="-342900" algn="l" rtl="0">
              <a:spcBef>
                <a:spcPts val="360"/>
              </a:spcBef>
              <a:spcAft>
                <a:spcPts val="0"/>
              </a:spcAft>
              <a:buClr>
                <a:srgbClr val="FF0000"/>
              </a:buClr>
              <a:buSzPts val="1800"/>
              <a:buChar char="•"/>
            </a:pPr>
            <a:r>
              <a:rPr lang="en-US">
                <a:solidFill>
                  <a:srgbClr val="FF0000"/>
                </a:solidFill>
              </a:rPr>
              <a:t>2021 rates after April 1, 2021 federal changes to APTC in red.</a:t>
            </a:r>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342900" algn="l" rtl="0">
              <a:spcBef>
                <a:spcPts val="360"/>
              </a:spcBef>
              <a:spcAft>
                <a:spcPts val="0"/>
              </a:spcAft>
              <a:buClr>
                <a:srgbClr val="00607F"/>
              </a:buClr>
              <a:buSzPts val="1800"/>
              <a:buChar char="•"/>
            </a:pPr>
            <a:r>
              <a:rPr lang="en-US"/>
              <a:t>Fewer free plans will be available in 2022 because the benchmark silver plans will be lower.</a:t>
            </a:r>
            <a:endParaRPr/>
          </a:p>
          <a:p>
            <a:pPr marL="342900" lvl="0" indent="-228600" algn="l" rtl="0">
              <a:spcBef>
                <a:spcPts val="360"/>
              </a:spcBef>
              <a:spcAft>
                <a:spcPts val="0"/>
              </a:spcAft>
              <a:buClr>
                <a:srgbClr val="00607F"/>
              </a:buClr>
              <a:buSzPts val="1800"/>
              <a:buNone/>
            </a:pPr>
            <a:endParaRPr>
              <a:solidFill>
                <a:srgbClr val="FF0000"/>
              </a:solidFill>
            </a:endParaRPr>
          </a:p>
          <a:p>
            <a:pPr marL="342900" lvl="0" indent="-228600" algn="l" rtl="0">
              <a:spcBef>
                <a:spcPts val="360"/>
              </a:spcBef>
              <a:spcAft>
                <a:spcPts val="0"/>
              </a:spcAft>
              <a:buClr>
                <a:srgbClr val="00607F"/>
              </a:buClr>
              <a:buSzPts val="1800"/>
              <a:buNone/>
            </a:pPr>
            <a:endParaRPr/>
          </a:p>
        </p:txBody>
      </p:sp>
      <p:graphicFrame>
        <p:nvGraphicFramePr>
          <p:cNvPr id="267" name="Google Shape;267;p26"/>
          <p:cNvGraphicFramePr/>
          <p:nvPr/>
        </p:nvGraphicFramePr>
        <p:xfrm>
          <a:off x="762000" y="2971800"/>
          <a:ext cx="7086550" cy="2021880"/>
        </p:xfrm>
        <a:graphic>
          <a:graphicData uri="http://schemas.openxmlformats.org/drawingml/2006/table">
            <a:tbl>
              <a:tblPr firstRow="1" bandRow="1">
                <a:noFill/>
                <a:tableStyleId>{2053EEB4-DC8F-471D-B5FC-4E16744AA152}</a:tableStyleId>
              </a:tblPr>
              <a:tblGrid>
                <a:gridCol w="1417325">
                  <a:extLst>
                    <a:ext uri="{9D8B030D-6E8A-4147-A177-3AD203B41FA5}">
                      <a16:colId xmlns:a16="http://schemas.microsoft.com/office/drawing/2014/main" val="20000"/>
                    </a:ext>
                  </a:extLst>
                </a:gridCol>
                <a:gridCol w="708650">
                  <a:extLst>
                    <a:ext uri="{9D8B030D-6E8A-4147-A177-3AD203B41FA5}">
                      <a16:colId xmlns:a16="http://schemas.microsoft.com/office/drawing/2014/main" val="20001"/>
                    </a:ext>
                  </a:extLst>
                </a:gridCol>
                <a:gridCol w="708650">
                  <a:extLst>
                    <a:ext uri="{9D8B030D-6E8A-4147-A177-3AD203B41FA5}">
                      <a16:colId xmlns:a16="http://schemas.microsoft.com/office/drawing/2014/main" val="20002"/>
                    </a:ext>
                  </a:extLst>
                </a:gridCol>
                <a:gridCol w="708650">
                  <a:extLst>
                    <a:ext uri="{9D8B030D-6E8A-4147-A177-3AD203B41FA5}">
                      <a16:colId xmlns:a16="http://schemas.microsoft.com/office/drawing/2014/main" val="20003"/>
                    </a:ext>
                  </a:extLst>
                </a:gridCol>
                <a:gridCol w="708650">
                  <a:extLst>
                    <a:ext uri="{9D8B030D-6E8A-4147-A177-3AD203B41FA5}">
                      <a16:colId xmlns:a16="http://schemas.microsoft.com/office/drawing/2014/main" val="20004"/>
                    </a:ext>
                  </a:extLst>
                </a:gridCol>
                <a:gridCol w="708650">
                  <a:extLst>
                    <a:ext uri="{9D8B030D-6E8A-4147-A177-3AD203B41FA5}">
                      <a16:colId xmlns:a16="http://schemas.microsoft.com/office/drawing/2014/main" val="20005"/>
                    </a:ext>
                  </a:extLst>
                </a:gridCol>
                <a:gridCol w="708650">
                  <a:extLst>
                    <a:ext uri="{9D8B030D-6E8A-4147-A177-3AD203B41FA5}">
                      <a16:colId xmlns:a16="http://schemas.microsoft.com/office/drawing/2014/main" val="20006"/>
                    </a:ext>
                  </a:extLst>
                </a:gridCol>
                <a:gridCol w="1417325">
                  <a:extLst>
                    <a:ext uri="{9D8B030D-6E8A-4147-A177-3AD203B41FA5}">
                      <a16:colId xmlns:a16="http://schemas.microsoft.com/office/drawing/2014/main" val="20007"/>
                    </a:ext>
                  </a:extLst>
                </a:gridCol>
              </a:tblGrid>
              <a:tr h="370850">
                <a:tc>
                  <a:txBody>
                    <a:bodyPr/>
                    <a:lstStyle/>
                    <a:p>
                      <a:pPr marL="0" marR="0" lvl="0" indent="0" algn="l" rtl="0">
                        <a:spcBef>
                          <a:spcPts val="0"/>
                        </a:spcBef>
                        <a:spcAft>
                          <a:spcPts val="0"/>
                        </a:spcAft>
                        <a:buNone/>
                      </a:pPr>
                      <a:r>
                        <a:rPr lang="en-US" sz="1800"/>
                        <a:t>Metal Tier</a:t>
                      </a:r>
                      <a:endParaRPr/>
                    </a:p>
                  </a:txBody>
                  <a:tcPr marL="91450" marR="91450" marT="45725" marB="45725"/>
                </a:tc>
                <a:tc gridSpan="2">
                  <a:txBody>
                    <a:bodyPr/>
                    <a:lstStyle/>
                    <a:p>
                      <a:pPr marL="0" marR="0" lvl="0" indent="0" algn="ctr" rtl="0">
                        <a:spcBef>
                          <a:spcPts val="0"/>
                        </a:spcBef>
                        <a:spcAft>
                          <a:spcPts val="0"/>
                        </a:spcAft>
                        <a:buNone/>
                      </a:pPr>
                      <a:r>
                        <a:rPr lang="en-US" sz="1800"/>
                        <a:t>Age 25 - $0 Plans</a:t>
                      </a:r>
                      <a:endParaRPr/>
                    </a:p>
                  </a:txBody>
                  <a:tcPr marL="91450" marR="91450" marT="45725" marB="45725"/>
                </a:tc>
                <a:tc hMerge="1">
                  <a:txBody>
                    <a:bodyPr/>
                    <a:lstStyle/>
                    <a:p>
                      <a:endParaRPr lang="en-US"/>
                    </a:p>
                  </a:txBody>
                  <a:tcPr/>
                </a:tc>
                <a:tc gridSpan="2">
                  <a:txBody>
                    <a:bodyPr/>
                    <a:lstStyle/>
                    <a:p>
                      <a:pPr marL="0" marR="0" lvl="0" indent="0" algn="ctr" rtl="0">
                        <a:spcBef>
                          <a:spcPts val="0"/>
                        </a:spcBef>
                        <a:spcAft>
                          <a:spcPts val="0"/>
                        </a:spcAft>
                        <a:buNone/>
                      </a:pPr>
                      <a:r>
                        <a:rPr lang="en-US" sz="1800"/>
                        <a:t>Age 45 - $0 Plans</a:t>
                      </a:r>
                      <a:endParaRPr/>
                    </a:p>
                  </a:txBody>
                  <a:tcPr marL="91450" marR="91450" marT="45725" marB="45725"/>
                </a:tc>
                <a:tc hMerge="1">
                  <a:txBody>
                    <a:bodyPr/>
                    <a:lstStyle/>
                    <a:p>
                      <a:endParaRPr lang="en-US"/>
                    </a:p>
                  </a:txBody>
                  <a:tcPr/>
                </a:tc>
                <a:tc gridSpan="2">
                  <a:txBody>
                    <a:bodyPr/>
                    <a:lstStyle/>
                    <a:p>
                      <a:pPr marL="0" marR="0" lvl="0" indent="0" algn="ctr" rtl="0">
                        <a:spcBef>
                          <a:spcPts val="0"/>
                        </a:spcBef>
                        <a:spcAft>
                          <a:spcPts val="0"/>
                        </a:spcAft>
                        <a:buNone/>
                      </a:pPr>
                      <a:r>
                        <a:rPr lang="en-US" sz="1800"/>
                        <a:t>Age 64 - $0 Plans</a:t>
                      </a:r>
                      <a:endParaRPr/>
                    </a:p>
                  </a:txBody>
                  <a:tcPr marL="91450" marR="91450" marT="45725" marB="45725"/>
                </a:tc>
                <a:tc hMerge="1">
                  <a:txBody>
                    <a:bodyPr/>
                    <a:lstStyle/>
                    <a:p>
                      <a:endParaRPr lang="en-US"/>
                    </a:p>
                  </a:txBody>
                  <a:tcPr/>
                </a:tc>
                <a:tc>
                  <a:txBody>
                    <a:bodyPr/>
                    <a:lstStyle/>
                    <a:p>
                      <a:pPr marL="0" marR="0" lvl="0" indent="0" algn="ctr" rtl="0">
                        <a:spcBef>
                          <a:spcPts val="0"/>
                        </a:spcBef>
                        <a:spcAft>
                          <a:spcPts val="0"/>
                        </a:spcAft>
                        <a:buNone/>
                      </a:pPr>
                      <a:r>
                        <a:rPr lang="en-US" sz="1800"/>
                        <a:t>Total Plans Available</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Expanded Bronze</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0</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0</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0</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0</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0</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29</a:t>
                      </a:r>
                      <a:endParaRPr/>
                    </a:p>
                  </a:txBody>
                  <a:tcPr marL="91450" marR="91450" marT="45725" marB="45725"/>
                </a:tc>
                <a:tc>
                  <a:txBody>
                    <a:bodyPr/>
                    <a:lstStyle/>
                    <a:p>
                      <a:pPr marL="0" marR="0" lvl="0" indent="0" algn="ctr" rtl="0">
                        <a:spcBef>
                          <a:spcPts val="0"/>
                        </a:spcBef>
                        <a:spcAft>
                          <a:spcPts val="0"/>
                        </a:spcAft>
                        <a:buNone/>
                      </a:pPr>
                      <a:r>
                        <a:rPr lang="en-US" sz="1800">
                          <a:solidFill>
                            <a:schemeClr val="dk1"/>
                          </a:solidFill>
                        </a:rPr>
                        <a:t>57</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Silver</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0</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0</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0</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0</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0</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0</a:t>
                      </a:r>
                      <a:endParaRPr/>
                    </a:p>
                  </a:txBody>
                  <a:tcPr marL="91450" marR="91450" marT="45725" marB="45725"/>
                </a:tc>
                <a:tc>
                  <a:txBody>
                    <a:bodyPr/>
                    <a:lstStyle/>
                    <a:p>
                      <a:pPr marL="0" marR="0" lvl="0" indent="0" algn="ctr" rtl="0">
                        <a:spcBef>
                          <a:spcPts val="0"/>
                        </a:spcBef>
                        <a:spcAft>
                          <a:spcPts val="0"/>
                        </a:spcAft>
                        <a:buNone/>
                      </a:pPr>
                      <a:r>
                        <a:rPr lang="en-US" sz="1800">
                          <a:solidFill>
                            <a:schemeClr val="dk1"/>
                          </a:solidFill>
                        </a:rPr>
                        <a:t>31</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Gold</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0</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0</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0</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0</a:t>
                      </a:r>
                      <a:endParaRPr/>
                    </a:p>
                  </a:txBody>
                  <a:tcPr marL="91450" marR="91450" marT="45725" marB="45725"/>
                </a:tc>
                <a:tc>
                  <a:txBody>
                    <a:bodyPr/>
                    <a:lstStyle/>
                    <a:p>
                      <a:pPr marL="0" marR="0" lvl="0" indent="0" algn="ctr" rtl="0">
                        <a:spcBef>
                          <a:spcPts val="0"/>
                        </a:spcBef>
                        <a:spcAft>
                          <a:spcPts val="0"/>
                        </a:spcAft>
                        <a:buNone/>
                      </a:pPr>
                      <a:r>
                        <a:rPr lang="en-US" sz="1800">
                          <a:solidFill>
                            <a:srgbClr val="00607F"/>
                          </a:solidFill>
                        </a:rPr>
                        <a:t>0</a:t>
                      </a:r>
                      <a:endParaRPr/>
                    </a:p>
                  </a:txBody>
                  <a:tcPr marL="91450" marR="91450" marT="45725" marB="45725"/>
                </a:tc>
                <a:tc>
                  <a:txBody>
                    <a:bodyPr/>
                    <a:lstStyle/>
                    <a:p>
                      <a:pPr marL="0" marR="0" lvl="0" indent="0" algn="ctr" rtl="0">
                        <a:spcBef>
                          <a:spcPts val="0"/>
                        </a:spcBef>
                        <a:spcAft>
                          <a:spcPts val="0"/>
                        </a:spcAft>
                        <a:buNone/>
                      </a:pPr>
                      <a:r>
                        <a:rPr lang="en-US" sz="1800">
                          <a:solidFill>
                            <a:srgbClr val="FF0000"/>
                          </a:solidFill>
                        </a:rPr>
                        <a:t>1</a:t>
                      </a:r>
                      <a:endParaRPr/>
                    </a:p>
                  </a:txBody>
                  <a:tcPr marL="91450" marR="91450" marT="45725" marB="45725"/>
                </a:tc>
                <a:tc>
                  <a:txBody>
                    <a:bodyPr/>
                    <a:lstStyle/>
                    <a:p>
                      <a:pPr marL="0" marR="0" lvl="0" indent="0" algn="ctr" rtl="0">
                        <a:spcBef>
                          <a:spcPts val="0"/>
                        </a:spcBef>
                        <a:spcAft>
                          <a:spcPts val="0"/>
                        </a:spcAft>
                        <a:buNone/>
                      </a:pPr>
                      <a:r>
                        <a:rPr lang="en-US" sz="1800">
                          <a:solidFill>
                            <a:schemeClr val="dk1"/>
                          </a:solidFill>
                        </a:rPr>
                        <a:t>16</a:t>
                      </a:r>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LOWER SILVER PLAN PREMIUMS IN 2022 MEAN LOWER SUBSIDIES IN 2022</a:t>
            </a:r>
            <a:endParaRPr/>
          </a:p>
        </p:txBody>
      </p:sp>
      <p:sp>
        <p:nvSpPr>
          <p:cNvPr id="273" name="Google Shape;273;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rgbClr val="00607F"/>
              </a:buClr>
              <a:buSzPts val="1800"/>
              <a:buChar char="•"/>
            </a:pPr>
            <a:r>
              <a:rPr lang="en-US"/>
              <a:t>2021 second-lowest-silver plans are in blue, </a:t>
            </a:r>
            <a:r>
              <a:rPr lang="en-US">
                <a:solidFill>
                  <a:srgbClr val="FF0000"/>
                </a:solidFill>
              </a:rPr>
              <a:t>2022 second-lowest-silver plans are in red</a:t>
            </a:r>
            <a:r>
              <a:rPr lang="en-US"/>
              <a:t>.</a:t>
            </a:r>
            <a:endParaRPr/>
          </a:p>
          <a:p>
            <a:pPr marL="342900" lvl="0" indent="-228600" algn="l" rtl="0">
              <a:spcBef>
                <a:spcPts val="360"/>
              </a:spcBef>
              <a:spcAft>
                <a:spcPts val="0"/>
              </a:spcAft>
              <a:buClr>
                <a:srgbClr val="00607F"/>
              </a:buClr>
              <a:buSzPts val="1800"/>
              <a:buNone/>
            </a:pPr>
            <a:endParaRPr/>
          </a:p>
          <a:p>
            <a:pPr marL="342900" lvl="0" indent="-228600" algn="l" rtl="0">
              <a:spcBef>
                <a:spcPts val="360"/>
              </a:spcBef>
              <a:spcAft>
                <a:spcPts val="0"/>
              </a:spcAft>
              <a:buClr>
                <a:srgbClr val="00607F"/>
              </a:buClr>
              <a:buSzPts val="1800"/>
              <a:buNone/>
            </a:pPr>
            <a:endParaRPr/>
          </a:p>
          <a:p>
            <a:pPr marL="342900" lvl="0" indent="-228600" algn="l" rtl="0">
              <a:spcBef>
                <a:spcPts val="360"/>
              </a:spcBef>
              <a:spcAft>
                <a:spcPts val="0"/>
              </a:spcAft>
              <a:buClr>
                <a:srgbClr val="00607F"/>
              </a:buClr>
              <a:buSzPts val="1800"/>
              <a:buNone/>
            </a:pPr>
            <a:endParaRPr/>
          </a:p>
          <a:p>
            <a:pPr marL="342900" lvl="0" indent="-228600" algn="l" rtl="0">
              <a:spcBef>
                <a:spcPts val="360"/>
              </a:spcBef>
              <a:spcAft>
                <a:spcPts val="0"/>
              </a:spcAft>
              <a:buClr>
                <a:srgbClr val="00607F"/>
              </a:buClr>
              <a:buSzPts val="1800"/>
              <a:buNone/>
            </a:pPr>
            <a:endParaRPr/>
          </a:p>
          <a:p>
            <a:pPr marL="342900" lvl="0" indent="-228600" algn="l" rtl="0">
              <a:spcBef>
                <a:spcPts val="360"/>
              </a:spcBef>
              <a:spcAft>
                <a:spcPts val="0"/>
              </a:spcAft>
              <a:buClr>
                <a:srgbClr val="00607F"/>
              </a:buClr>
              <a:buSzPts val="1800"/>
              <a:buNone/>
            </a:pPr>
            <a:endParaRPr/>
          </a:p>
          <a:p>
            <a:pPr marL="342900" lvl="0" indent="-228600" algn="l" rtl="0">
              <a:spcBef>
                <a:spcPts val="360"/>
              </a:spcBef>
              <a:spcAft>
                <a:spcPts val="0"/>
              </a:spcAft>
              <a:buClr>
                <a:srgbClr val="00607F"/>
              </a:buClr>
              <a:buSzPts val="1800"/>
              <a:buNone/>
            </a:pPr>
            <a:endParaRPr/>
          </a:p>
          <a:p>
            <a:pPr marL="342900" lvl="0" indent="-228600" algn="l" rtl="0">
              <a:spcBef>
                <a:spcPts val="360"/>
              </a:spcBef>
              <a:spcAft>
                <a:spcPts val="0"/>
              </a:spcAft>
              <a:buClr>
                <a:srgbClr val="00607F"/>
              </a:buClr>
              <a:buSzPts val="1800"/>
              <a:buNone/>
            </a:pPr>
            <a:endParaRPr/>
          </a:p>
          <a:p>
            <a:pPr marL="342900" lvl="0" indent="-342900" algn="l" rtl="0">
              <a:spcBef>
                <a:spcPts val="360"/>
              </a:spcBef>
              <a:spcAft>
                <a:spcPts val="0"/>
              </a:spcAft>
              <a:buClr>
                <a:srgbClr val="00607F"/>
              </a:buClr>
              <a:buSzPts val="1800"/>
              <a:buChar char="•"/>
            </a:pPr>
            <a:r>
              <a:rPr lang="en-US"/>
              <a:t>The second lowest silver plan in each area for ages 25, 45, and 64. These values would be the APTC received for an individual at 150% FPL and will decrease with higher incomes.</a:t>
            </a:r>
            <a:endParaRPr/>
          </a:p>
          <a:p>
            <a:pPr marL="342900" lvl="0" indent="-342900" algn="l" rtl="0">
              <a:spcBef>
                <a:spcPts val="360"/>
              </a:spcBef>
              <a:spcAft>
                <a:spcPts val="0"/>
              </a:spcAft>
              <a:buClr>
                <a:srgbClr val="00607F"/>
              </a:buClr>
              <a:buSzPts val="1800"/>
              <a:buChar char="•"/>
            </a:pPr>
            <a:r>
              <a:rPr lang="en-US"/>
              <a:t>Lower silver plan prices mean lower APTC payments because APTC is the difference between the percentage of income the insured has to pay and the full price of the second-lowest-cost silver plan in the area.</a:t>
            </a:r>
            <a:endParaRPr/>
          </a:p>
          <a:p>
            <a:pPr marL="342900" lvl="0" indent="-228600" algn="l" rtl="0">
              <a:spcBef>
                <a:spcPts val="360"/>
              </a:spcBef>
              <a:spcAft>
                <a:spcPts val="0"/>
              </a:spcAft>
              <a:buClr>
                <a:srgbClr val="00607F"/>
              </a:buClr>
              <a:buSzPts val="1800"/>
              <a:buNone/>
            </a:pPr>
            <a:endParaRPr/>
          </a:p>
        </p:txBody>
      </p:sp>
      <p:graphicFrame>
        <p:nvGraphicFramePr>
          <p:cNvPr id="274" name="Google Shape;274;p27"/>
          <p:cNvGraphicFramePr/>
          <p:nvPr/>
        </p:nvGraphicFramePr>
        <p:xfrm>
          <a:off x="427383" y="2209800"/>
          <a:ext cx="8267700" cy="1940590"/>
        </p:xfrm>
        <a:graphic>
          <a:graphicData uri="http://schemas.openxmlformats.org/drawingml/2006/table">
            <a:tbl>
              <a:tblPr firstRow="1" bandRow="1">
                <a:noFill/>
                <a:tableStyleId>{2053EEB4-DC8F-471D-B5FC-4E16744AA152}</a:tableStyleId>
              </a:tblPr>
              <a:tblGrid>
                <a:gridCol w="1695450">
                  <a:extLst>
                    <a:ext uri="{9D8B030D-6E8A-4147-A177-3AD203B41FA5}">
                      <a16:colId xmlns:a16="http://schemas.microsoft.com/office/drawing/2014/main" val="20000"/>
                    </a:ext>
                  </a:extLst>
                </a:gridCol>
                <a:gridCol w="1095375">
                  <a:extLst>
                    <a:ext uri="{9D8B030D-6E8A-4147-A177-3AD203B41FA5}">
                      <a16:colId xmlns:a16="http://schemas.microsoft.com/office/drawing/2014/main" val="20001"/>
                    </a:ext>
                  </a:extLst>
                </a:gridCol>
                <a:gridCol w="1095375">
                  <a:extLst>
                    <a:ext uri="{9D8B030D-6E8A-4147-A177-3AD203B41FA5}">
                      <a16:colId xmlns:a16="http://schemas.microsoft.com/office/drawing/2014/main" val="20002"/>
                    </a:ext>
                  </a:extLst>
                </a:gridCol>
                <a:gridCol w="1095375">
                  <a:extLst>
                    <a:ext uri="{9D8B030D-6E8A-4147-A177-3AD203B41FA5}">
                      <a16:colId xmlns:a16="http://schemas.microsoft.com/office/drawing/2014/main" val="20003"/>
                    </a:ext>
                  </a:extLst>
                </a:gridCol>
                <a:gridCol w="1095375">
                  <a:extLst>
                    <a:ext uri="{9D8B030D-6E8A-4147-A177-3AD203B41FA5}">
                      <a16:colId xmlns:a16="http://schemas.microsoft.com/office/drawing/2014/main" val="20004"/>
                    </a:ext>
                  </a:extLst>
                </a:gridCol>
                <a:gridCol w="1095375">
                  <a:extLst>
                    <a:ext uri="{9D8B030D-6E8A-4147-A177-3AD203B41FA5}">
                      <a16:colId xmlns:a16="http://schemas.microsoft.com/office/drawing/2014/main" val="20005"/>
                    </a:ext>
                  </a:extLst>
                </a:gridCol>
                <a:gridCol w="1095375">
                  <a:extLst>
                    <a:ext uri="{9D8B030D-6E8A-4147-A177-3AD203B41FA5}">
                      <a16:colId xmlns:a16="http://schemas.microsoft.com/office/drawing/2014/main" val="20006"/>
                    </a:ext>
                  </a:extLst>
                </a:gridCol>
              </a:tblGrid>
              <a:tr h="492750">
                <a:tc>
                  <a:txBody>
                    <a:bodyPr/>
                    <a:lstStyle/>
                    <a:p>
                      <a:pPr marL="0" marR="0" lvl="0" indent="0" algn="l" rtl="0">
                        <a:spcBef>
                          <a:spcPts val="0"/>
                        </a:spcBef>
                        <a:spcAft>
                          <a:spcPts val="0"/>
                        </a:spcAft>
                        <a:buNone/>
                      </a:pPr>
                      <a:r>
                        <a:rPr lang="en-US" sz="1800"/>
                        <a:t>Rating Area</a:t>
                      </a:r>
                      <a:endParaRPr/>
                    </a:p>
                  </a:txBody>
                  <a:tcPr marL="91450" marR="91450" marT="45725" marB="45725"/>
                </a:tc>
                <a:tc gridSpan="2">
                  <a:txBody>
                    <a:bodyPr/>
                    <a:lstStyle/>
                    <a:p>
                      <a:pPr marL="0" marR="0" lvl="0" indent="0" algn="ctr" rtl="0">
                        <a:spcBef>
                          <a:spcPts val="0"/>
                        </a:spcBef>
                        <a:spcAft>
                          <a:spcPts val="0"/>
                        </a:spcAft>
                        <a:buNone/>
                      </a:pPr>
                      <a:r>
                        <a:rPr lang="en-US" sz="1600" b="1" u="none" strike="noStrike">
                          <a:solidFill>
                            <a:schemeClr val="lt1"/>
                          </a:solidFill>
                        </a:rPr>
                        <a:t>2nd Lowest Silver Plan-Age 25</a:t>
                      </a:r>
                      <a:endParaRPr sz="1600" b="1" i="0" u="none" strike="noStrike">
                        <a:solidFill>
                          <a:schemeClr val="lt1"/>
                        </a:solidFill>
                        <a:latin typeface="Calibri"/>
                        <a:ea typeface="Calibri"/>
                        <a:cs typeface="Calibri"/>
                        <a:sym typeface="Calibri"/>
                      </a:endParaRPr>
                    </a:p>
                  </a:txBody>
                  <a:tcPr marL="0" marR="0" marT="0" marB="0" anchor="b"/>
                </a:tc>
                <a:tc hMerge="1">
                  <a:txBody>
                    <a:bodyPr/>
                    <a:lstStyle/>
                    <a:p>
                      <a:endParaRPr lang="en-US"/>
                    </a:p>
                  </a:txBody>
                  <a:tcPr/>
                </a:tc>
                <a:tc gridSpan="2">
                  <a:txBody>
                    <a:bodyPr/>
                    <a:lstStyle/>
                    <a:p>
                      <a:pPr marL="0" marR="0" lvl="0" indent="0" algn="ctr" rtl="0">
                        <a:spcBef>
                          <a:spcPts val="0"/>
                        </a:spcBef>
                        <a:spcAft>
                          <a:spcPts val="0"/>
                        </a:spcAft>
                        <a:buNone/>
                      </a:pPr>
                      <a:r>
                        <a:rPr lang="en-US" sz="1600" b="1" u="none" strike="noStrike">
                          <a:solidFill>
                            <a:schemeClr val="lt1"/>
                          </a:solidFill>
                        </a:rPr>
                        <a:t>2nd Lowest Silver Plan-Age 45</a:t>
                      </a:r>
                      <a:endParaRPr sz="1600" b="1" i="0" u="none" strike="noStrike">
                        <a:solidFill>
                          <a:schemeClr val="lt1"/>
                        </a:solidFill>
                        <a:latin typeface="Calibri"/>
                        <a:ea typeface="Calibri"/>
                        <a:cs typeface="Calibri"/>
                        <a:sym typeface="Calibri"/>
                      </a:endParaRPr>
                    </a:p>
                  </a:txBody>
                  <a:tcPr marL="0" marR="0" marT="0" marB="0" anchor="b"/>
                </a:tc>
                <a:tc hMerge="1">
                  <a:txBody>
                    <a:bodyPr/>
                    <a:lstStyle/>
                    <a:p>
                      <a:endParaRPr lang="en-US"/>
                    </a:p>
                  </a:txBody>
                  <a:tcPr/>
                </a:tc>
                <a:tc gridSpan="2">
                  <a:txBody>
                    <a:bodyPr/>
                    <a:lstStyle/>
                    <a:p>
                      <a:pPr marL="0" marR="0" lvl="0" indent="0" algn="ctr" rtl="0">
                        <a:spcBef>
                          <a:spcPts val="0"/>
                        </a:spcBef>
                        <a:spcAft>
                          <a:spcPts val="0"/>
                        </a:spcAft>
                        <a:buNone/>
                      </a:pPr>
                      <a:r>
                        <a:rPr lang="en-US" sz="1600" b="1" u="none" strike="noStrike">
                          <a:solidFill>
                            <a:schemeClr val="lt1"/>
                          </a:solidFill>
                        </a:rPr>
                        <a:t>2nd Lowest Silver Plan-Age 64</a:t>
                      </a:r>
                      <a:endParaRPr sz="1600" b="1" i="0" u="none" strike="noStrike">
                        <a:solidFill>
                          <a:schemeClr val="lt1"/>
                        </a:solidFill>
                        <a:latin typeface="Calibri"/>
                        <a:ea typeface="Calibri"/>
                        <a:cs typeface="Calibri"/>
                        <a:sym typeface="Calibri"/>
                      </a:endParaRPr>
                    </a:p>
                  </a:txBody>
                  <a:tcPr marL="0" marR="0" marT="0" marB="0" anchor="b"/>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a:latin typeface="Arial"/>
                          <a:ea typeface="Arial"/>
                          <a:cs typeface="Arial"/>
                          <a:sym typeface="Arial"/>
                        </a:rPr>
                        <a:t>1 (Omaha)</a:t>
                      </a:r>
                      <a:endParaRPr/>
                    </a:p>
                  </a:txBody>
                  <a:tcPr marL="91450" marR="91450" marT="45725" marB="45725" anchor="ctr"/>
                </a:tc>
                <a:tc>
                  <a:txBody>
                    <a:bodyPr/>
                    <a:lstStyle/>
                    <a:p>
                      <a:pPr marL="0" marR="0" lvl="0" indent="0" algn="r" rtl="0">
                        <a:spcBef>
                          <a:spcPts val="0"/>
                        </a:spcBef>
                        <a:spcAft>
                          <a:spcPts val="0"/>
                        </a:spcAft>
                        <a:buNone/>
                      </a:pPr>
                      <a:r>
                        <a:rPr lang="en-US" sz="1600" u="none" strike="noStrike">
                          <a:solidFill>
                            <a:srgbClr val="00607F"/>
                          </a:solidFill>
                          <a:latin typeface="Arial"/>
                          <a:ea typeface="Arial"/>
                          <a:cs typeface="Arial"/>
                          <a:sym typeface="Arial"/>
                        </a:rPr>
                        <a:t>$430.42</a:t>
                      </a:r>
                      <a:endParaRPr sz="1600" b="0" i="0" u="none" strike="noStrike">
                        <a:solidFill>
                          <a:srgbClr val="00607F"/>
                        </a:solidFill>
                        <a:latin typeface="Arial"/>
                        <a:ea typeface="Arial"/>
                        <a:cs typeface="Arial"/>
                        <a:sym typeface="Arial"/>
                      </a:endParaRPr>
                    </a:p>
                  </a:txBody>
                  <a:tcPr marL="0" marR="0" marT="0" marB="0" anchor="ctr"/>
                </a:tc>
                <a:tc>
                  <a:txBody>
                    <a:bodyPr/>
                    <a:lstStyle/>
                    <a:p>
                      <a:pPr marL="0" marR="0" lvl="0" indent="0" algn="ctr" rtl="0">
                        <a:spcBef>
                          <a:spcPts val="0"/>
                        </a:spcBef>
                        <a:spcAft>
                          <a:spcPts val="0"/>
                        </a:spcAft>
                        <a:buNone/>
                      </a:pPr>
                      <a:r>
                        <a:rPr lang="en-US" sz="1600">
                          <a:solidFill>
                            <a:srgbClr val="FF0000"/>
                          </a:solidFill>
                          <a:latin typeface="Arial"/>
                          <a:ea typeface="Arial"/>
                          <a:cs typeface="Arial"/>
                          <a:sym typeface="Arial"/>
                        </a:rPr>
                        <a:t>$423.95</a:t>
                      </a:r>
                      <a:endParaRPr/>
                    </a:p>
                  </a:txBody>
                  <a:tcPr marL="91450" marR="91450" marT="45725" marB="45725" anchor="ctr"/>
                </a:tc>
                <a:tc>
                  <a:txBody>
                    <a:bodyPr/>
                    <a:lstStyle/>
                    <a:p>
                      <a:pPr marL="0" marR="0" lvl="0" indent="0" algn="r" rtl="0">
                        <a:spcBef>
                          <a:spcPts val="0"/>
                        </a:spcBef>
                        <a:spcAft>
                          <a:spcPts val="0"/>
                        </a:spcAft>
                        <a:buNone/>
                      </a:pPr>
                      <a:r>
                        <a:rPr lang="en-US" sz="1600" u="none" strike="noStrike">
                          <a:solidFill>
                            <a:srgbClr val="00607F"/>
                          </a:solidFill>
                          <a:latin typeface="Arial"/>
                          <a:ea typeface="Arial"/>
                          <a:cs typeface="Arial"/>
                          <a:sym typeface="Arial"/>
                        </a:rPr>
                        <a:t>$619.05</a:t>
                      </a:r>
                      <a:endParaRPr sz="1600" b="0" i="0" u="none" strike="noStrike">
                        <a:solidFill>
                          <a:srgbClr val="00607F"/>
                        </a:solidFill>
                        <a:latin typeface="Arial"/>
                        <a:ea typeface="Arial"/>
                        <a:cs typeface="Arial"/>
                        <a:sym typeface="Arial"/>
                      </a:endParaRPr>
                    </a:p>
                  </a:txBody>
                  <a:tcPr marL="0" marR="0" marT="0" marB="0" anchor="ctr"/>
                </a:tc>
                <a:tc>
                  <a:txBody>
                    <a:bodyPr/>
                    <a:lstStyle/>
                    <a:p>
                      <a:pPr marL="0" marR="0" lvl="0" indent="0" algn="ctr" rtl="0">
                        <a:spcBef>
                          <a:spcPts val="0"/>
                        </a:spcBef>
                        <a:spcAft>
                          <a:spcPts val="0"/>
                        </a:spcAft>
                        <a:buNone/>
                      </a:pPr>
                      <a:r>
                        <a:rPr lang="en-US" sz="1600">
                          <a:solidFill>
                            <a:srgbClr val="FF0000"/>
                          </a:solidFill>
                        </a:rPr>
                        <a:t>$609.74</a:t>
                      </a:r>
                      <a:endParaRPr/>
                    </a:p>
                  </a:txBody>
                  <a:tcPr marL="91450" marR="91450" marT="45725" marB="45725" anchor="ctr"/>
                </a:tc>
                <a:tc>
                  <a:txBody>
                    <a:bodyPr/>
                    <a:lstStyle/>
                    <a:p>
                      <a:pPr marL="0" marR="0" lvl="0" indent="0" algn="r" rtl="0">
                        <a:spcBef>
                          <a:spcPts val="0"/>
                        </a:spcBef>
                        <a:spcAft>
                          <a:spcPts val="0"/>
                        </a:spcAft>
                        <a:buNone/>
                      </a:pPr>
                      <a:r>
                        <a:rPr lang="en-US" sz="1600" u="none" strike="noStrike">
                          <a:solidFill>
                            <a:srgbClr val="00607F"/>
                          </a:solidFill>
                          <a:latin typeface="Arial"/>
                          <a:ea typeface="Arial"/>
                          <a:cs typeface="Arial"/>
                          <a:sym typeface="Arial"/>
                        </a:rPr>
                        <a:t>$1,286.11</a:t>
                      </a:r>
                      <a:endParaRPr sz="1600" b="0" i="0" u="none" strike="noStrike">
                        <a:solidFill>
                          <a:srgbClr val="00607F"/>
                        </a:solidFill>
                        <a:latin typeface="Arial"/>
                        <a:ea typeface="Arial"/>
                        <a:cs typeface="Arial"/>
                        <a:sym typeface="Arial"/>
                      </a:endParaRPr>
                    </a:p>
                  </a:txBody>
                  <a:tcPr marL="0" marR="0" marT="0" marB="0" anchor="ctr"/>
                </a:tc>
                <a:tc>
                  <a:txBody>
                    <a:bodyPr/>
                    <a:lstStyle/>
                    <a:p>
                      <a:pPr marL="0" marR="0" lvl="0" indent="0" algn="ctr" rtl="0">
                        <a:spcBef>
                          <a:spcPts val="0"/>
                        </a:spcBef>
                        <a:spcAft>
                          <a:spcPts val="0"/>
                        </a:spcAft>
                        <a:buNone/>
                      </a:pPr>
                      <a:r>
                        <a:rPr lang="en-US" sz="1600">
                          <a:solidFill>
                            <a:srgbClr val="FF0000"/>
                          </a:solidFill>
                        </a:rPr>
                        <a:t>$1,266.77</a:t>
                      </a:r>
                      <a:endParaRPr/>
                    </a:p>
                  </a:txBody>
                  <a:tcPr marL="91450" marR="91450" marT="45725" marB="45725" anchor="ct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600">
                          <a:latin typeface="Arial"/>
                          <a:ea typeface="Arial"/>
                          <a:cs typeface="Arial"/>
                          <a:sym typeface="Arial"/>
                        </a:rPr>
                        <a:t>2 (Lincoln)</a:t>
                      </a:r>
                      <a:endParaRPr/>
                    </a:p>
                  </a:txBody>
                  <a:tcPr marL="91450" marR="91450" marT="45725" marB="45725" anchor="ctr"/>
                </a:tc>
                <a:tc>
                  <a:txBody>
                    <a:bodyPr/>
                    <a:lstStyle/>
                    <a:p>
                      <a:pPr marL="0" marR="0" lvl="0" indent="0" algn="r" rtl="0">
                        <a:spcBef>
                          <a:spcPts val="0"/>
                        </a:spcBef>
                        <a:spcAft>
                          <a:spcPts val="0"/>
                        </a:spcAft>
                        <a:buNone/>
                      </a:pPr>
                      <a:r>
                        <a:rPr lang="en-US" sz="1600" u="none" strike="noStrike">
                          <a:solidFill>
                            <a:srgbClr val="00607F"/>
                          </a:solidFill>
                          <a:latin typeface="Arial"/>
                          <a:ea typeface="Arial"/>
                          <a:cs typeface="Arial"/>
                          <a:sym typeface="Arial"/>
                        </a:rPr>
                        <a:t>$539.82</a:t>
                      </a:r>
                      <a:endParaRPr sz="1600" b="0" i="0" u="none" strike="noStrike">
                        <a:solidFill>
                          <a:srgbClr val="00607F"/>
                        </a:solidFill>
                        <a:latin typeface="Arial"/>
                        <a:ea typeface="Arial"/>
                        <a:cs typeface="Arial"/>
                        <a:sym typeface="Arial"/>
                      </a:endParaRPr>
                    </a:p>
                  </a:txBody>
                  <a:tcPr marL="0" marR="0" marT="0" marB="0" anchor="ctr"/>
                </a:tc>
                <a:tc>
                  <a:txBody>
                    <a:bodyPr/>
                    <a:lstStyle/>
                    <a:p>
                      <a:pPr marL="0" marR="0" lvl="0" indent="0" algn="ctr" rtl="0">
                        <a:spcBef>
                          <a:spcPts val="0"/>
                        </a:spcBef>
                        <a:spcAft>
                          <a:spcPts val="0"/>
                        </a:spcAft>
                        <a:buNone/>
                      </a:pPr>
                      <a:r>
                        <a:rPr lang="en-US" sz="1600" b="0" i="0" u="none" strike="noStrike">
                          <a:solidFill>
                            <a:srgbClr val="FF0000"/>
                          </a:solidFill>
                          <a:latin typeface="Arial"/>
                          <a:ea typeface="Arial"/>
                          <a:cs typeface="Arial"/>
                          <a:sym typeface="Arial"/>
                        </a:rPr>
                        <a:t>$388.04</a:t>
                      </a:r>
                      <a:endParaRPr/>
                    </a:p>
                  </a:txBody>
                  <a:tcPr marL="7625" marR="7625" marT="7625" marB="0" anchor="ctr"/>
                </a:tc>
                <a:tc>
                  <a:txBody>
                    <a:bodyPr/>
                    <a:lstStyle/>
                    <a:p>
                      <a:pPr marL="0" marR="0" lvl="0" indent="0" algn="r" rtl="0">
                        <a:spcBef>
                          <a:spcPts val="0"/>
                        </a:spcBef>
                        <a:spcAft>
                          <a:spcPts val="0"/>
                        </a:spcAft>
                        <a:buNone/>
                      </a:pPr>
                      <a:r>
                        <a:rPr lang="en-US" sz="1600" u="none" strike="noStrike">
                          <a:solidFill>
                            <a:srgbClr val="00607F"/>
                          </a:solidFill>
                          <a:latin typeface="Arial"/>
                          <a:ea typeface="Arial"/>
                          <a:cs typeface="Arial"/>
                          <a:sym typeface="Arial"/>
                        </a:rPr>
                        <a:t>$776.39</a:t>
                      </a:r>
                      <a:endParaRPr sz="1600" b="0" i="0" u="none" strike="noStrike">
                        <a:solidFill>
                          <a:srgbClr val="00607F"/>
                        </a:solidFill>
                        <a:latin typeface="Arial"/>
                        <a:ea typeface="Arial"/>
                        <a:cs typeface="Arial"/>
                        <a:sym typeface="Arial"/>
                      </a:endParaRPr>
                    </a:p>
                  </a:txBody>
                  <a:tcPr marL="0" marR="0" marT="0" marB="0" anchor="ctr"/>
                </a:tc>
                <a:tc>
                  <a:txBody>
                    <a:bodyPr/>
                    <a:lstStyle/>
                    <a:p>
                      <a:pPr marL="0" marR="0" lvl="0" indent="0" algn="ctr" rtl="0">
                        <a:spcBef>
                          <a:spcPts val="0"/>
                        </a:spcBef>
                        <a:spcAft>
                          <a:spcPts val="0"/>
                        </a:spcAft>
                        <a:buNone/>
                      </a:pPr>
                      <a:r>
                        <a:rPr lang="en-US" sz="1600" b="0" i="0" u="none" strike="noStrike">
                          <a:solidFill>
                            <a:srgbClr val="FF0000"/>
                          </a:solidFill>
                          <a:latin typeface="Arial"/>
                          <a:ea typeface="Arial"/>
                          <a:cs typeface="Arial"/>
                          <a:sym typeface="Arial"/>
                        </a:rPr>
                        <a:t>$558.10</a:t>
                      </a:r>
                      <a:endParaRPr/>
                    </a:p>
                  </a:txBody>
                  <a:tcPr marL="7625" marR="7625" marT="7625" marB="0" anchor="ctr"/>
                </a:tc>
                <a:tc>
                  <a:txBody>
                    <a:bodyPr/>
                    <a:lstStyle/>
                    <a:p>
                      <a:pPr marL="0" marR="0" lvl="0" indent="0" algn="r" rtl="0">
                        <a:spcBef>
                          <a:spcPts val="0"/>
                        </a:spcBef>
                        <a:spcAft>
                          <a:spcPts val="0"/>
                        </a:spcAft>
                        <a:buNone/>
                      </a:pPr>
                      <a:r>
                        <a:rPr lang="en-US" sz="1600" u="none" strike="noStrike">
                          <a:solidFill>
                            <a:srgbClr val="00607F"/>
                          </a:solidFill>
                          <a:latin typeface="Arial"/>
                          <a:ea typeface="Arial"/>
                          <a:cs typeface="Arial"/>
                          <a:sym typeface="Arial"/>
                        </a:rPr>
                        <a:t>$1,612.99</a:t>
                      </a:r>
                      <a:endParaRPr sz="1600" b="0" i="0" u="none" strike="noStrike">
                        <a:solidFill>
                          <a:srgbClr val="00607F"/>
                        </a:solidFill>
                        <a:latin typeface="Arial"/>
                        <a:ea typeface="Arial"/>
                        <a:cs typeface="Arial"/>
                        <a:sym typeface="Arial"/>
                      </a:endParaRPr>
                    </a:p>
                  </a:txBody>
                  <a:tcPr marL="0" marR="0" marT="0" marB="0" anchor="ctr"/>
                </a:tc>
                <a:tc>
                  <a:txBody>
                    <a:bodyPr/>
                    <a:lstStyle/>
                    <a:p>
                      <a:pPr marL="0" marR="0" lvl="0" indent="0" algn="ctr" rtl="0">
                        <a:spcBef>
                          <a:spcPts val="0"/>
                        </a:spcBef>
                        <a:spcAft>
                          <a:spcPts val="0"/>
                        </a:spcAft>
                        <a:buNone/>
                      </a:pPr>
                      <a:r>
                        <a:rPr lang="en-US" sz="1600" b="0" i="0" u="none" strike="noStrike">
                          <a:solidFill>
                            <a:srgbClr val="FF0000"/>
                          </a:solidFill>
                          <a:latin typeface="Arial"/>
                          <a:ea typeface="Arial"/>
                          <a:cs typeface="Arial"/>
                          <a:sym typeface="Arial"/>
                        </a:rPr>
                        <a:t>$1,159.49</a:t>
                      </a:r>
                      <a:endParaRPr/>
                    </a:p>
                  </a:txBody>
                  <a:tcPr marL="7625" marR="7625" marT="7625" marB="0" anchor="ct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600">
                          <a:latin typeface="Arial"/>
                          <a:ea typeface="Arial"/>
                          <a:cs typeface="Arial"/>
                          <a:sym typeface="Arial"/>
                        </a:rPr>
                        <a:t>3 (Mid-state)</a:t>
                      </a:r>
                      <a:endParaRPr/>
                    </a:p>
                  </a:txBody>
                  <a:tcPr marL="91450" marR="91450" marT="45725" marB="45725" anchor="ctr"/>
                </a:tc>
                <a:tc>
                  <a:txBody>
                    <a:bodyPr/>
                    <a:lstStyle/>
                    <a:p>
                      <a:pPr marL="0" marR="0" lvl="0" indent="0" algn="r" rtl="0">
                        <a:spcBef>
                          <a:spcPts val="0"/>
                        </a:spcBef>
                        <a:spcAft>
                          <a:spcPts val="0"/>
                        </a:spcAft>
                        <a:buNone/>
                      </a:pPr>
                      <a:r>
                        <a:rPr lang="en-US" sz="1600" u="none" strike="noStrike">
                          <a:solidFill>
                            <a:srgbClr val="00607F"/>
                          </a:solidFill>
                          <a:latin typeface="Arial"/>
                          <a:ea typeface="Arial"/>
                          <a:cs typeface="Arial"/>
                          <a:sym typeface="Arial"/>
                        </a:rPr>
                        <a:t>$620.20</a:t>
                      </a:r>
                      <a:endParaRPr sz="1600" b="0" i="0" u="none" strike="noStrike">
                        <a:solidFill>
                          <a:srgbClr val="00607F"/>
                        </a:solidFill>
                        <a:latin typeface="Arial"/>
                        <a:ea typeface="Arial"/>
                        <a:cs typeface="Arial"/>
                        <a:sym typeface="Arial"/>
                      </a:endParaRPr>
                    </a:p>
                  </a:txBody>
                  <a:tcPr marL="0" marR="0" marT="0" marB="0" anchor="ctr"/>
                </a:tc>
                <a:tc>
                  <a:txBody>
                    <a:bodyPr/>
                    <a:lstStyle/>
                    <a:p>
                      <a:pPr marL="0" marR="0" lvl="0" indent="0" algn="ctr" rtl="0">
                        <a:spcBef>
                          <a:spcPts val="0"/>
                        </a:spcBef>
                        <a:spcAft>
                          <a:spcPts val="0"/>
                        </a:spcAft>
                        <a:buNone/>
                      </a:pPr>
                      <a:r>
                        <a:rPr lang="en-US" sz="1600" b="0" i="0" u="none" strike="noStrike">
                          <a:solidFill>
                            <a:srgbClr val="FF0000"/>
                          </a:solidFill>
                          <a:latin typeface="Arial"/>
                          <a:ea typeface="Arial"/>
                          <a:cs typeface="Arial"/>
                          <a:sym typeface="Arial"/>
                        </a:rPr>
                        <a:t>$496.27</a:t>
                      </a:r>
                      <a:endParaRPr/>
                    </a:p>
                  </a:txBody>
                  <a:tcPr marL="7625" marR="7625" marT="7625" marB="0" anchor="ctr"/>
                </a:tc>
                <a:tc>
                  <a:txBody>
                    <a:bodyPr/>
                    <a:lstStyle/>
                    <a:p>
                      <a:pPr marL="0" marR="0" lvl="0" indent="0" algn="r" rtl="0">
                        <a:spcBef>
                          <a:spcPts val="0"/>
                        </a:spcBef>
                        <a:spcAft>
                          <a:spcPts val="0"/>
                        </a:spcAft>
                        <a:buNone/>
                      </a:pPr>
                      <a:r>
                        <a:rPr lang="en-US" sz="1600" u="none" strike="noStrike">
                          <a:solidFill>
                            <a:srgbClr val="00607F"/>
                          </a:solidFill>
                          <a:latin typeface="Arial"/>
                          <a:ea typeface="Arial"/>
                          <a:cs typeface="Arial"/>
                          <a:sym typeface="Arial"/>
                        </a:rPr>
                        <a:t>$892.00</a:t>
                      </a:r>
                      <a:endParaRPr sz="1600" b="0" i="0" u="none" strike="noStrike">
                        <a:solidFill>
                          <a:srgbClr val="00607F"/>
                        </a:solidFill>
                        <a:latin typeface="Arial"/>
                        <a:ea typeface="Arial"/>
                        <a:cs typeface="Arial"/>
                        <a:sym typeface="Arial"/>
                      </a:endParaRPr>
                    </a:p>
                  </a:txBody>
                  <a:tcPr marL="0" marR="0" marT="0" marB="0" anchor="ctr"/>
                </a:tc>
                <a:tc>
                  <a:txBody>
                    <a:bodyPr/>
                    <a:lstStyle/>
                    <a:p>
                      <a:pPr marL="0" marR="0" lvl="0" indent="0" algn="ctr" rtl="0">
                        <a:spcBef>
                          <a:spcPts val="0"/>
                        </a:spcBef>
                        <a:spcAft>
                          <a:spcPts val="0"/>
                        </a:spcAft>
                        <a:buNone/>
                      </a:pPr>
                      <a:r>
                        <a:rPr lang="en-US" sz="1600" b="0" i="0" u="none" strike="noStrike">
                          <a:solidFill>
                            <a:srgbClr val="FF0000"/>
                          </a:solidFill>
                          <a:latin typeface="Arial"/>
                          <a:ea typeface="Arial"/>
                          <a:cs typeface="Arial"/>
                          <a:sym typeface="Arial"/>
                        </a:rPr>
                        <a:t>$713.76</a:t>
                      </a:r>
                      <a:endParaRPr/>
                    </a:p>
                  </a:txBody>
                  <a:tcPr marL="7625" marR="7625" marT="7625" marB="0" anchor="ctr"/>
                </a:tc>
                <a:tc>
                  <a:txBody>
                    <a:bodyPr/>
                    <a:lstStyle/>
                    <a:p>
                      <a:pPr marL="0" marR="0" lvl="0" indent="0" algn="r" rtl="0">
                        <a:spcBef>
                          <a:spcPts val="0"/>
                        </a:spcBef>
                        <a:spcAft>
                          <a:spcPts val="0"/>
                        </a:spcAft>
                        <a:buNone/>
                      </a:pPr>
                      <a:r>
                        <a:rPr lang="en-US" sz="1600" u="none" strike="noStrike">
                          <a:solidFill>
                            <a:srgbClr val="00607F"/>
                          </a:solidFill>
                          <a:latin typeface="Arial"/>
                          <a:ea typeface="Arial"/>
                          <a:cs typeface="Arial"/>
                          <a:sym typeface="Arial"/>
                        </a:rPr>
                        <a:t>$1,853.19</a:t>
                      </a:r>
                      <a:endParaRPr sz="1600" b="0" i="0" u="none" strike="noStrike">
                        <a:solidFill>
                          <a:srgbClr val="00607F"/>
                        </a:solidFill>
                        <a:latin typeface="Arial"/>
                        <a:ea typeface="Arial"/>
                        <a:cs typeface="Arial"/>
                        <a:sym typeface="Arial"/>
                      </a:endParaRPr>
                    </a:p>
                  </a:txBody>
                  <a:tcPr marL="0" marR="0" marT="0" marB="0" anchor="ctr"/>
                </a:tc>
                <a:tc>
                  <a:txBody>
                    <a:bodyPr/>
                    <a:lstStyle/>
                    <a:p>
                      <a:pPr marL="0" marR="0" lvl="0" indent="0" algn="ctr" rtl="0">
                        <a:spcBef>
                          <a:spcPts val="0"/>
                        </a:spcBef>
                        <a:spcAft>
                          <a:spcPts val="0"/>
                        </a:spcAft>
                        <a:buNone/>
                      </a:pPr>
                      <a:r>
                        <a:rPr lang="en-US" sz="1600" b="0" i="0" u="none" strike="noStrike">
                          <a:solidFill>
                            <a:srgbClr val="FF0000"/>
                          </a:solidFill>
                          <a:latin typeface="Arial"/>
                          <a:ea typeface="Arial"/>
                          <a:cs typeface="Arial"/>
                          <a:sym typeface="Arial"/>
                        </a:rPr>
                        <a:t>$1,482.88</a:t>
                      </a:r>
                      <a:endParaRPr/>
                    </a:p>
                  </a:txBody>
                  <a:tcPr marL="7625" marR="7625" marT="7625" marB="0" anchor="ctr"/>
                </a:tc>
                <a:extLst>
                  <a:ext uri="{0D108BD9-81ED-4DB2-BD59-A6C34878D82A}">
                    <a16:rowId xmlns:a16="http://schemas.microsoft.com/office/drawing/2014/main" val="10003"/>
                  </a:ext>
                </a:extLst>
              </a:tr>
              <a:tr h="147325">
                <a:tc>
                  <a:txBody>
                    <a:bodyPr/>
                    <a:lstStyle/>
                    <a:p>
                      <a:pPr marL="0" marR="0" lvl="0" indent="0" algn="l" rtl="0">
                        <a:spcBef>
                          <a:spcPts val="0"/>
                        </a:spcBef>
                        <a:spcAft>
                          <a:spcPts val="0"/>
                        </a:spcAft>
                        <a:buNone/>
                      </a:pPr>
                      <a:r>
                        <a:rPr lang="en-US" sz="1600">
                          <a:latin typeface="Arial"/>
                          <a:ea typeface="Arial"/>
                          <a:cs typeface="Arial"/>
                          <a:sym typeface="Arial"/>
                        </a:rPr>
                        <a:t>4 (Western)</a:t>
                      </a:r>
                      <a:endParaRPr/>
                    </a:p>
                  </a:txBody>
                  <a:tcPr marL="91450" marR="91450" marT="45725" marB="45725" anchor="ctr"/>
                </a:tc>
                <a:tc>
                  <a:txBody>
                    <a:bodyPr/>
                    <a:lstStyle/>
                    <a:p>
                      <a:pPr marL="0" marR="0" lvl="0" indent="0" algn="r" rtl="0">
                        <a:spcBef>
                          <a:spcPts val="0"/>
                        </a:spcBef>
                        <a:spcAft>
                          <a:spcPts val="0"/>
                        </a:spcAft>
                        <a:buNone/>
                      </a:pPr>
                      <a:r>
                        <a:rPr lang="en-US" sz="1600" u="none" strike="noStrike">
                          <a:solidFill>
                            <a:srgbClr val="00607F"/>
                          </a:solidFill>
                          <a:latin typeface="Arial"/>
                          <a:ea typeface="Arial"/>
                          <a:cs typeface="Arial"/>
                          <a:sym typeface="Arial"/>
                        </a:rPr>
                        <a:t>$651.17</a:t>
                      </a:r>
                      <a:endParaRPr sz="1600" b="0" i="0" u="none" strike="noStrike">
                        <a:solidFill>
                          <a:srgbClr val="00607F"/>
                        </a:solidFill>
                        <a:latin typeface="Arial"/>
                        <a:ea typeface="Arial"/>
                        <a:cs typeface="Arial"/>
                        <a:sym typeface="Arial"/>
                      </a:endParaRPr>
                    </a:p>
                  </a:txBody>
                  <a:tcPr marL="0" marR="0" marT="0" marB="0" anchor="ctr"/>
                </a:tc>
                <a:tc>
                  <a:txBody>
                    <a:bodyPr/>
                    <a:lstStyle/>
                    <a:p>
                      <a:pPr marL="0" marR="0" lvl="0" indent="0" algn="ctr" rtl="0">
                        <a:spcBef>
                          <a:spcPts val="0"/>
                        </a:spcBef>
                        <a:spcAft>
                          <a:spcPts val="0"/>
                        </a:spcAft>
                        <a:buNone/>
                      </a:pPr>
                      <a:r>
                        <a:rPr lang="en-US" sz="1600" b="0" i="0" u="none" strike="noStrike">
                          <a:solidFill>
                            <a:srgbClr val="FF0000"/>
                          </a:solidFill>
                          <a:latin typeface="Arial"/>
                          <a:ea typeface="Arial"/>
                          <a:cs typeface="Arial"/>
                          <a:sym typeface="Arial"/>
                        </a:rPr>
                        <a:t>$632.80</a:t>
                      </a:r>
                      <a:endParaRPr/>
                    </a:p>
                  </a:txBody>
                  <a:tcPr marL="7625" marR="7625" marT="7625" marB="0" anchor="ctr"/>
                </a:tc>
                <a:tc>
                  <a:txBody>
                    <a:bodyPr/>
                    <a:lstStyle/>
                    <a:p>
                      <a:pPr marL="0" marR="0" lvl="0" indent="0" algn="r" rtl="0">
                        <a:spcBef>
                          <a:spcPts val="0"/>
                        </a:spcBef>
                        <a:spcAft>
                          <a:spcPts val="0"/>
                        </a:spcAft>
                        <a:buNone/>
                      </a:pPr>
                      <a:r>
                        <a:rPr lang="en-US" sz="1600" u="none" strike="noStrike">
                          <a:solidFill>
                            <a:srgbClr val="00607F"/>
                          </a:solidFill>
                          <a:latin typeface="Arial"/>
                          <a:ea typeface="Arial"/>
                          <a:cs typeface="Arial"/>
                          <a:sym typeface="Arial"/>
                        </a:rPr>
                        <a:t>$936.54</a:t>
                      </a:r>
                      <a:endParaRPr sz="1600" b="0" i="0" u="none" strike="noStrike">
                        <a:solidFill>
                          <a:srgbClr val="00607F"/>
                        </a:solidFill>
                        <a:latin typeface="Arial"/>
                        <a:ea typeface="Arial"/>
                        <a:cs typeface="Arial"/>
                        <a:sym typeface="Arial"/>
                      </a:endParaRPr>
                    </a:p>
                  </a:txBody>
                  <a:tcPr marL="0" marR="0" marT="0" marB="0" anchor="ctr"/>
                </a:tc>
                <a:tc>
                  <a:txBody>
                    <a:bodyPr/>
                    <a:lstStyle/>
                    <a:p>
                      <a:pPr marL="0" marR="0" lvl="0" indent="0" algn="ctr" rtl="0">
                        <a:spcBef>
                          <a:spcPts val="0"/>
                        </a:spcBef>
                        <a:spcAft>
                          <a:spcPts val="0"/>
                        </a:spcAft>
                        <a:buNone/>
                      </a:pPr>
                      <a:r>
                        <a:rPr lang="en-US" sz="1600" b="0" i="0" u="none" strike="noStrike">
                          <a:solidFill>
                            <a:srgbClr val="FF0000"/>
                          </a:solidFill>
                          <a:latin typeface="Arial"/>
                          <a:ea typeface="Arial"/>
                          <a:cs typeface="Arial"/>
                          <a:sym typeface="Arial"/>
                        </a:rPr>
                        <a:t>$910.12</a:t>
                      </a:r>
                      <a:endParaRPr/>
                    </a:p>
                  </a:txBody>
                  <a:tcPr marL="7625" marR="7625" marT="7625" marB="0" anchor="ctr"/>
                </a:tc>
                <a:tc>
                  <a:txBody>
                    <a:bodyPr/>
                    <a:lstStyle/>
                    <a:p>
                      <a:pPr marL="0" marR="0" lvl="0" indent="0" algn="r" rtl="0">
                        <a:spcBef>
                          <a:spcPts val="0"/>
                        </a:spcBef>
                        <a:spcAft>
                          <a:spcPts val="0"/>
                        </a:spcAft>
                        <a:buNone/>
                      </a:pPr>
                      <a:r>
                        <a:rPr lang="en-US" sz="1600" u="none" strike="noStrike">
                          <a:solidFill>
                            <a:srgbClr val="00607F"/>
                          </a:solidFill>
                          <a:latin typeface="Arial"/>
                          <a:ea typeface="Arial"/>
                          <a:cs typeface="Arial"/>
                          <a:sym typeface="Arial"/>
                        </a:rPr>
                        <a:t>$1,945.71</a:t>
                      </a:r>
                      <a:endParaRPr sz="1600" b="0" i="0" u="none" strike="noStrike">
                        <a:solidFill>
                          <a:srgbClr val="00607F"/>
                        </a:solidFill>
                        <a:latin typeface="Arial"/>
                        <a:ea typeface="Arial"/>
                        <a:cs typeface="Arial"/>
                        <a:sym typeface="Arial"/>
                      </a:endParaRPr>
                    </a:p>
                  </a:txBody>
                  <a:tcPr marL="0" marR="0" marT="0" marB="0" anchor="ctr"/>
                </a:tc>
                <a:tc>
                  <a:txBody>
                    <a:bodyPr/>
                    <a:lstStyle/>
                    <a:p>
                      <a:pPr marL="0" marR="0" lvl="0" indent="0" algn="ctr" rtl="0">
                        <a:spcBef>
                          <a:spcPts val="0"/>
                        </a:spcBef>
                        <a:spcAft>
                          <a:spcPts val="0"/>
                        </a:spcAft>
                        <a:buNone/>
                      </a:pPr>
                      <a:r>
                        <a:rPr lang="en-US" sz="1600" b="0" i="0" u="none" strike="noStrike">
                          <a:solidFill>
                            <a:srgbClr val="FF0000"/>
                          </a:solidFill>
                          <a:latin typeface="Arial"/>
                          <a:ea typeface="Arial"/>
                          <a:cs typeface="Arial"/>
                          <a:sym typeface="Arial"/>
                        </a:rPr>
                        <a:t>$1,890.83</a:t>
                      </a:r>
                      <a:endParaRPr/>
                    </a:p>
                  </a:txBody>
                  <a:tcPr marL="7625" marR="7625" marT="7625" marB="0"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8"/>
          <p:cNvSpPr txBox="1">
            <a:spLocks noGrp="1"/>
          </p:cNvSpPr>
          <p:nvPr>
            <p:ph type="title"/>
          </p:nvPr>
        </p:nvSpPr>
        <p:spPr>
          <a:xfrm>
            <a:off x="457200" y="274638"/>
            <a:ext cx="8305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EXAMPLE OF WHAT THE CUSTOMER PAYS IN PREMIUMS AT 500% FPL</a:t>
            </a:r>
            <a:endParaRPr/>
          </a:p>
        </p:txBody>
      </p:sp>
      <p:sp>
        <p:nvSpPr>
          <p:cNvPr id="280" name="Google Shape;280;p28"/>
          <p:cNvSpPr txBox="1">
            <a:spLocks noGrp="1"/>
          </p:cNvSpPr>
          <p:nvPr>
            <p:ph type="body" idx="1"/>
          </p:nvPr>
        </p:nvSpPr>
        <p:spPr>
          <a:xfrm>
            <a:off x="381000" y="1417638"/>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Char char="•"/>
            </a:pPr>
            <a:r>
              <a:rPr lang="en-US"/>
              <a:t>This chart compares </a:t>
            </a:r>
            <a:r>
              <a:rPr lang="en-US" b="1"/>
              <a:t>what the insured pays in premiums after tax credits </a:t>
            </a:r>
            <a:r>
              <a:rPr lang="en-US"/>
              <a:t>(“post-APTC premium”) for a gold plan from before and after April 1, 2021, the date the American Rescue Plan went into effect, then in 2022, when the lower benchmark results in lower APTC.  </a:t>
            </a:r>
            <a:endParaRPr/>
          </a:p>
          <a:p>
            <a:pPr marL="342900" lvl="0" indent="-342900" algn="l" rtl="0">
              <a:spcBef>
                <a:spcPts val="360"/>
              </a:spcBef>
              <a:spcAft>
                <a:spcPts val="0"/>
              </a:spcAft>
              <a:buClr>
                <a:srgbClr val="00607F"/>
              </a:buClr>
              <a:buSzPts val="1800"/>
              <a:buChar char="•"/>
            </a:pPr>
            <a:r>
              <a:rPr lang="en-US"/>
              <a:t>These example premiums are for a 64-year-old at 500% FPL using the lowest rate available for a gold plan in each area.</a:t>
            </a:r>
            <a:endParaRPr/>
          </a:p>
        </p:txBody>
      </p:sp>
      <p:graphicFrame>
        <p:nvGraphicFramePr>
          <p:cNvPr id="281" name="Google Shape;281;p28"/>
          <p:cNvGraphicFramePr/>
          <p:nvPr/>
        </p:nvGraphicFramePr>
        <p:xfrm>
          <a:off x="568325" y="3354101"/>
          <a:ext cx="7855000" cy="2589470"/>
        </p:xfrm>
        <a:graphic>
          <a:graphicData uri="http://schemas.openxmlformats.org/drawingml/2006/table">
            <a:tbl>
              <a:tblPr firstRow="1" bandRow="1">
                <a:noFill/>
                <a:tableStyleId>{2053EEB4-DC8F-471D-B5FC-4E16744AA152}</a:tableStyleId>
              </a:tblPr>
              <a:tblGrid>
                <a:gridCol w="1571000">
                  <a:extLst>
                    <a:ext uri="{9D8B030D-6E8A-4147-A177-3AD203B41FA5}">
                      <a16:colId xmlns:a16="http://schemas.microsoft.com/office/drawing/2014/main" val="20000"/>
                    </a:ext>
                  </a:extLst>
                </a:gridCol>
                <a:gridCol w="1571000">
                  <a:extLst>
                    <a:ext uri="{9D8B030D-6E8A-4147-A177-3AD203B41FA5}">
                      <a16:colId xmlns:a16="http://schemas.microsoft.com/office/drawing/2014/main" val="20001"/>
                    </a:ext>
                  </a:extLst>
                </a:gridCol>
                <a:gridCol w="1571000">
                  <a:extLst>
                    <a:ext uri="{9D8B030D-6E8A-4147-A177-3AD203B41FA5}">
                      <a16:colId xmlns:a16="http://schemas.microsoft.com/office/drawing/2014/main" val="20002"/>
                    </a:ext>
                  </a:extLst>
                </a:gridCol>
                <a:gridCol w="1571000">
                  <a:extLst>
                    <a:ext uri="{9D8B030D-6E8A-4147-A177-3AD203B41FA5}">
                      <a16:colId xmlns:a16="http://schemas.microsoft.com/office/drawing/2014/main" val="20003"/>
                    </a:ext>
                  </a:extLst>
                </a:gridCol>
                <a:gridCol w="1571000">
                  <a:extLst>
                    <a:ext uri="{9D8B030D-6E8A-4147-A177-3AD203B41FA5}">
                      <a16:colId xmlns:a16="http://schemas.microsoft.com/office/drawing/2014/main" val="20004"/>
                    </a:ext>
                  </a:extLst>
                </a:gridCol>
              </a:tblGrid>
              <a:tr h="793775">
                <a:tc>
                  <a:txBody>
                    <a:bodyPr/>
                    <a:lstStyle/>
                    <a:p>
                      <a:pPr marL="0" marR="0" lvl="0" indent="0" algn="ctr" rtl="0">
                        <a:spcBef>
                          <a:spcPts val="0"/>
                        </a:spcBef>
                        <a:spcAft>
                          <a:spcPts val="0"/>
                        </a:spcAft>
                        <a:buNone/>
                      </a:pPr>
                      <a:r>
                        <a:rPr lang="en-US" sz="1600"/>
                        <a:t>Rating Area</a:t>
                      </a:r>
                      <a:endParaRPr/>
                    </a:p>
                  </a:txBody>
                  <a:tcPr marL="91450" marR="91450" marT="45725" marB="45725"/>
                </a:tc>
                <a:tc>
                  <a:txBody>
                    <a:bodyPr/>
                    <a:lstStyle/>
                    <a:p>
                      <a:pPr marL="0" marR="0" lvl="0" indent="0" algn="ctr" rtl="0">
                        <a:spcBef>
                          <a:spcPts val="0"/>
                        </a:spcBef>
                        <a:spcAft>
                          <a:spcPts val="0"/>
                        </a:spcAft>
                        <a:buNone/>
                      </a:pPr>
                      <a:r>
                        <a:rPr lang="en-US" sz="1600"/>
                        <a:t>Pre-4/1/21 Premium Post-APTC</a:t>
                      </a:r>
                      <a:endParaRPr/>
                    </a:p>
                  </a:txBody>
                  <a:tcPr marL="91450" marR="91450" marT="45725" marB="45725"/>
                </a:tc>
                <a:tc>
                  <a:txBody>
                    <a:bodyPr/>
                    <a:lstStyle/>
                    <a:p>
                      <a:pPr marL="0" marR="0" lvl="0" indent="0" algn="ctr" rtl="0">
                        <a:spcBef>
                          <a:spcPts val="0"/>
                        </a:spcBef>
                        <a:spcAft>
                          <a:spcPts val="0"/>
                        </a:spcAft>
                        <a:buNone/>
                      </a:pPr>
                      <a:r>
                        <a:rPr lang="en-US" sz="1600"/>
                        <a:t>4/1/21 Premium Post-APTC</a:t>
                      </a:r>
                      <a:endParaRPr/>
                    </a:p>
                  </a:txBody>
                  <a:tcPr marL="91450" marR="91450" marT="45725" marB="45725"/>
                </a:tc>
                <a:tc>
                  <a:txBody>
                    <a:bodyPr/>
                    <a:lstStyle/>
                    <a:p>
                      <a:pPr marL="0" marR="0" lvl="0" indent="0" algn="ctr" rtl="0">
                        <a:spcBef>
                          <a:spcPts val="0"/>
                        </a:spcBef>
                        <a:spcAft>
                          <a:spcPts val="0"/>
                        </a:spcAft>
                        <a:buNone/>
                      </a:pPr>
                      <a:r>
                        <a:rPr lang="en-US" sz="1600"/>
                        <a:t>% Change</a:t>
                      </a:r>
                      <a:endParaRPr/>
                    </a:p>
                  </a:txBody>
                  <a:tcPr marL="91450" marR="91450" marT="45725" marB="45725"/>
                </a:tc>
                <a:tc>
                  <a:txBody>
                    <a:bodyPr/>
                    <a:lstStyle/>
                    <a:p>
                      <a:pPr marL="0" marR="0" lvl="0" indent="0" algn="ctr" rtl="0">
                        <a:spcBef>
                          <a:spcPts val="0"/>
                        </a:spcBef>
                        <a:spcAft>
                          <a:spcPts val="0"/>
                        </a:spcAft>
                        <a:buNone/>
                      </a:pPr>
                      <a:r>
                        <a:rPr lang="en-US" sz="1600"/>
                        <a:t>2022 Premium with new APTC</a:t>
                      </a:r>
                      <a:endParaRPr/>
                    </a:p>
                  </a:txBody>
                  <a:tcPr marL="91450" marR="91450" marT="45725" marB="45725"/>
                </a:tc>
                <a:extLst>
                  <a:ext uri="{0D108BD9-81ED-4DB2-BD59-A6C34878D82A}">
                    <a16:rowId xmlns:a16="http://schemas.microsoft.com/office/drawing/2014/main" val="10000"/>
                  </a:ext>
                </a:extLst>
              </a:tr>
              <a:tr h="441625">
                <a:tc>
                  <a:txBody>
                    <a:bodyPr/>
                    <a:lstStyle/>
                    <a:p>
                      <a:pPr marL="0" marR="0" lvl="0" indent="0" algn="l" rtl="0">
                        <a:spcBef>
                          <a:spcPts val="0"/>
                        </a:spcBef>
                        <a:spcAft>
                          <a:spcPts val="0"/>
                        </a:spcAft>
                        <a:buNone/>
                      </a:pPr>
                      <a:r>
                        <a:rPr lang="en-US" sz="1800">
                          <a:latin typeface="Arial"/>
                          <a:ea typeface="Arial"/>
                          <a:cs typeface="Arial"/>
                          <a:sym typeface="Arial"/>
                        </a:rPr>
                        <a:t>1 (Omaha)</a:t>
                      </a:r>
                      <a:endParaRPr/>
                    </a:p>
                  </a:txBody>
                  <a:tcPr marL="91450" marR="91450" marT="45725" marB="45725" anchor="b"/>
                </a:tc>
                <a:tc>
                  <a:txBody>
                    <a:bodyPr/>
                    <a:lstStyle/>
                    <a:p>
                      <a:pPr marL="0" marR="0" lvl="0" indent="0" algn="r" rtl="0">
                        <a:spcBef>
                          <a:spcPts val="0"/>
                        </a:spcBef>
                        <a:spcAft>
                          <a:spcPts val="0"/>
                        </a:spcAft>
                        <a:buNone/>
                      </a:pPr>
                      <a:r>
                        <a:rPr lang="en-US" sz="1800" b="0" i="0" u="none" strike="noStrike">
                          <a:solidFill>
                            <a:srgbClr val="000000"/>
                          </a:solidFill>
                          <a:latin typeface="Arial"/>
                          <a:ea typeface="Arial"/>
                          <a:cs typeface="Arial"/>
                          <a:sym typeface="Arial"/>
                        </a:rPr>
                        <a:t>$1,251.15</a:t>
                      </a:r>
                      <a:endParaRPr/>
                    </a:p>
                  </a:txBody>
                  <a:tcPr marL="0" marR="0" marT="0" marB="0" anchor="b"/>
                </a:tc>
                <a:tc>
                  <a:txBody>
                    <a:bodyPr/>
                    <a:lstStyle/>
                    <a:p>
                      <a:pPr marL="0" marR="0" lvl="0" indent="0" algn="r" rtl="0">
                        <a:spcBef>
                          <a:spcPts val="0"/>
                        </a:spcBef>
                        <a:spcAft>
                          <a:spcPts val="0"/>
                        </a:spcAft>
                        <a:buNone/>
                      </a:pPr>
                      <a:r>
                        <a:rPr lang="en-US" sz="1800" b="0" i="0" u="none" strike="noStrike">
                          <a:solidFill>
                            <a:srgbClr val="000000"/>
                          </a:solidFill>
                          <a:latin typeface="Arial"/>
                          <a:ea typeface="Arial"/>
                          <a:cs typeface="Arial"/>
                          <a:sym typeface="Arial"/>
                        </a:rPr>
                        <a:t>$421.21</a:t>
                      </a:r>
                      <a:endParaRPr/>
                    </a:p>
                  </a:txBody>
                  <a:tcPr marL="0" marR="0" marT="0" marB="0" anchor="b"/>
                </a:tc>
                <a:tc>
                  <a:txBody>
                    <a:bodyPr/>
                    <a:lstStyle/>
                    <a:p>
                      <a:pPr marL="0" marR="0" lvl="0" indent="0" algn="r" rtl="0">
                        <a:spcBef>
                          <a:spcPts val="0"/>
                        </a:spcBef>
                        <a:spcAft>
                          <a:spcPts val="0"/>
                        </a:spcAft>
                        <a:buNone/>
                      </a:pPr>
                      <a:r>
                        <a:rPr lang="en-US" sz="1800" b="0" i="0" u="none" strike="noStrike">
                          <a:solidFill>
                            <a:srgbClr val="000000"/>
                          </a:solidFill>
                          <a:latin typeface="Arial"/>
                          <a:ea typeface="Arial"/>
                          <a:cs typeface="Arial"/>
                          <a:sym typeface="Arial"/>
                        </a:rPr>
                        <a:t>-66.3%</a:t>
                      </a:r>
                      <a:endParaRPr/>
                    </a:p>
                  </a:txBody>
                  <a:tcPr marL="0" marR="0" marT="0" marB="0" anchor="b"/>
                </a:tc>
                <a:tc>
                  <a:txBody>
                    <a:bodyPr/>
                    <a:lstStyle/>
                    <a:p>
                      <a:pPr marL="0" marR="0" lvl="0" indent="0" algn="r" rtl="0">
                        <a:spcBef>
                          <a:spcPts val="0"/>
                        </a:spcBef>
                        <a:spcAft>
                          <a:spcPts val="0"/>
                        </a:spcAft>
                        <a:buNone/>
                      </a:pPr>
                      <a:r>
                        <a:rPr lang="en-US" sz="1800" b="0" i="0" u="none" strike="noStrike">
                          <a:solidFill>
                            <a:srgbClr val="000000"/>
                          </a:solidFill>
                          <a:latin typeface="Arial"/>
                          <a:ea typeface="Arial"/>
                          <a:cs typeface="Arial"/>
                          <a:sym typeface="Arial"/>
                        </a:rPr>
                        <a:t>$538.93</a:t>
                      </a:r>
                      <a:endParaRPr/>
                    </a:p>
                  </a:txBody>
                  <a:tcPr marL="0" marR="0" marT="0" marB="0" anchor="b"/>
                </a:tc>
                <a:extLst>
                  <a:ext uri="{0D108BD9-81ED-4DB2-BD59-A6C34878D82A}">
                    <a16:rowId xmlns:a16="http://schemas.microsoft.com/office/drawing/2014/main" val="10001"/>
                  </a:ext>
                </a:extLst>
              </a:tr>
              <a:tr h="441625">
                <a:tc>
                  <a:txBody>
                    <a:bodyPr/>
                    <a:lstStyle/>
                    <a:p>
                      <a:pPr marL="0" marR="0" lvl="0" indent="0" algn="l" rtl="0">
                        <a:spcBef>
                          <a:spcPts val="0"/>
                        </a:spcBef>
                        <a:spcAft>
                          <a:spcPts val="0"/>
                        </a:spcAft>
                        <a:buNone/>
                      </a:pPr>
                      <a:r>
                        <a:rPr lang="en-US" sz="1800">
                          <a:latin typeface="Arial"/>
                          <a:ea typeface="Arial"/>
                          <a:cs typeface="Arial"/>
                          <a:sym typeface="Arial"/>
                        </a:rPr>
                        <a:t>2 (Lincoln)</a:t>
                      </a:r>
                      <a:endParaRPr/>
                    </a:p>
                  </a:txBody>
                  <a:tcPr marL="91450" marR="91450" marT="45725" marB="45725" anchor="b"/>
                </a:tc>
                <a:tc>
                  <a:txBody>
                    <a:bodyPr/>
                    <a:lstStyle/>
                    <a:p>
                      <a:pPr marL="0" marR="0" lvl="0" indent="0" algn="r" rtl="0">
                        <a:spcBef>
                          <a:spcPts val="0"/>
                        </a:spcBef>
                        <a:spcAft>
                          <a:spcPts val="0"/>
                        </a:spcAft>
                        <a:buNone/>
                      </a:pPr>
                      <a:r>
                        <a:rPr lang="en-US" sz="1800" b="0" i="0" u="none" strike="noStrike">
                          <a:solidFill>
                            <a:srgbClr val="000000"/>
                          </a:solidFill>
                          <a:latin typeface="Arial"/>
                          <a:ea typeface="Arial"/>
                          <a:cs typeface="Arial"/>
                          <a:sym typeface="Arial"/>
                        </a:rPr>
                        <a:t>$1,212.91</a:t>
                      </a:r>
                      <a:endParaRPr/>
                    </a:p>
                  </a:txBody>
                  <a:tcPr marL="0" marR="0" marT="0" marB="0" anchor="b"/>
                </a:tc>
                <a:tc>
                  <a:txBody>
                    <a:bodyPr/>
                    <a:lstStyle/>
                    <a:p>
                      <a:pPr marL="0" marR="0" lvl="0" indent="0" algn="r" rtl="0">
                        <a:spcBef>
                          <a:spcPts val="0"/>
                        </a:spcBef>
                        <a:spcAft>
                          <a:spcPts val="0"/>
                        </a:spcAft>
                        <a:buNone/>
                      </a:pPr>
                      <a:r>
                        <a:rPr lang="en-US" sz="1800" b="0" i="0" u="none" strike="noStrike">
                          <a:solidFill>
                            <a:srgbClr val="000000"/>
                          </a:solidFill>
                          <a:latin typeface="Arial"/>
                          <a:ea typeface="Arial"/>
                          <a:cs typeface="Arial"/>
                          <a:sym typeface="Arial"/>
                        </a:rPr>
                        <a:t>$56.09</a:t>
                      </a:r>
                      <a:endParaRPr/>
                    </a:p>
                  </a:txBody>
                  <a:tcPr marL="0" marR="0" marT="0" marB="0" anchor="b"/>
                </a:tc>
                <a:tc>
                  <a:txBody>
                    <a:bodyPr/>
                    <a:lstStyle/>
                    <a:p>
                      <a:pPr marL="0" marR="0" lvl="0" indent="0" algn="r" rtl="0">
                        <a:spcBef>
                          <a:spcPts val="0"/>
                        </a:spcBef>
                        <a:spcAft>
                          <a:spcPts val="0"/>
                        </a:spcAft>
                        <a:buNone/>
                      </a:pPr>
                      <a:r>
                        <a:rPr lang="en-US" sz="1800" b="0" i="0" u="none" strike="noStrike">
                          <a:solidFill>
                            <a:srgbClr val="000000"/>
                          </a:solidFill>
                          <a:latin typeface="Arial"/>
                          <a:ea typeface="Arial"/>
                          <a:cs typeface="Arial"/>
                          <a:sym typeface="Arial"/>
                        </a:rPr>
                        <a:t>-95.4%</a:t>
                      </a:r>
                      <a:endParaRPr/>
                    </a:p>
                  </a:txBody>
                  <a:tcPr marL="0" marR="0" marT="0" marB="0" anchor="b"/>
                </a:tc>
                <a:tc>
                  <a:txBody>
                    <a:bodyPr/>
                    <a:lstStyle/>
                    <a:p>
                      <a:pPr marL="0" marR="0" lvl="0" indent="0" algn="r" rtl="0">
                        <a:spcBef>
                          <a:spcPts val="0"/>
                        </a:spcBef>
                        <a:spcAft>
                          <a:spcPts val="0"/>
                        </a:spcAft>
                        <a:buNone/>
                      </a:pPr>
                      <a:r>
                        <a:rPr lang="en-US" sz="1800" b="0" i="0" u="none" strike="noStrike">
                          <a:solidFill>
                            <a:srgbClr val="000000"/>
                          </a:solidFill>
                          <a:latin typeface="Arial"/>
                          <a:ea typeface="Arial"/>
                          <a:cs typeface="Arial"/>
                          <a:sym typeface="Arial"/>
                        </a:rPr>
                        <a:t>$600.75</a:t>
                      </a:r>
                      <a:endParaRPr/>
                    </a:p>
                  </a:txBody>
                  <a:tcPr marL="0" marR="0" marT="0" marB="0" anchor="b"/>
                </a:tc>
                <a:extLst>
                  <a:ext uri="{0D108BD9-81ED-4DB2-BD59-A6C34878D82A}">
                    <a16:rowId xmlns:a16="http://schemas.microsoft.com/office/drawing/2014/main" val="10002"/>
                  </a:ext>
                </a:extLst>
              </a:tr>
              <a:tr h="441625">
                <a:tc>
                  <a:txBody>
                    <a:bodyPr/>
                    <a:lstStyle/>
                    <a:p>
                      <a:pPr marL="0" marR="0" lvl="0" indent="0" algn="l" rtl="0">
                        <a:spcBef>
                          <a:spcPts val="0"/>
                        </a:spcBef>
                        <a:spcAft>
                          <a:spcPts val="0"/>
                        </a:spcAft>
                        <a:buNone/>
                      </a:pPr>
                      <a:r>
                        <a:rPr lang="en-US" sz="1800">
                          <a:latin typeface="Arial"/>
                          <a:ea typeface="Arial"/>
                          <a:cs typeface="Arial"/>
                          <a:sym typeface="Arial"/>
                        </a:rPr>
                        <a:t>3 (Mid-state)</a:t>
                      </a:r>
                      <a:endParaRPr/>
                    </a:p>
                  </a:txBody>
                  <a:tcPr marL="91450" marR="91450" marT="45725" marB="45725" anchor="b"/>
                </a:tc>
                <a:tc>
                  <a:txBody>
                    <a:bodyPr/>
                    <a:lstStyle/>
                    <a:p>
                      <a:pPr marL="0" marR="0" lvl="0" indent="0" algn="r" rtl="0">
                        <a:spcBef>
                          <a:spcPts val="0"/>
                        </a:spcBef>
                        <a:spcAft>
                          <a:spcPts val="0"/>
                        </a:spcAft>
                        <a:buNone/>
                      </a:pPr>
                      <a:r>
                        <a:rPr lang="en-US" sz="1800" b="0" i="0" u="none" strike="noStrike">
                          <a:solidFill>
                            <a:srgbClr val="000000"/>
                          </a:solidFill>
                          <a:latin typeface="Arial"/>
                          <a:ea typeface="Arial"/>
                          <a:cs typeface="Arial"/>
                          <a:sym typeface="Arial"/>
                        </a:rPr>
                        <a:t>$1,393.53</a:t>
                      </a:r>
                      <a:endParaRPr/>
                    </a:p>
                  </a:txBody>
                  <a:tcPr marL="0" marR="0" marT="0" marB="0" anchor="b"/>
                </a:tc>
                <a:tc>
                  <a:txBody>
                    <a:bodyPr/>
                    <a:lstStyle/>
                    <a:p>
                      <a:pPr marL="0" marR="0" lvl="0" indent="0" algn="r" rtl="0">
                        <a:spcBef>
                          <a:spcPts val="0"/>
                        </a:spcBef>
                        <a:spcAft>
                          <a:spcPts val="0"/>
                        </a:spcAft>
                        <a:buNone/>
                      </a:pPr>
                      <a:r>
                        <a:rPr lang="en-US" sz="1800" b="0" i="0" u="none" strike="noStrike">
                          <a:solidFill>
                            <a:srgbClr val="000000"/>
                          </a:solidFill>
                          <a:latin typeface="Arial"/>
                          <a:ea typeface="Arial"/>
                          <a:cs typeface="Arial"/>
                          <a:sym typeface="Arial"/>
                        </a:rPr>
                        <a:t>$0.00</a:t>
                      </a:r>
                      <a:endParaRPr/>
                    </a:p>
                  </a:txBody>
                  <a:tcPr marL="0" marR="0" marT="0" marB="0" anchor="b"/>
                </a:tc>
                <a:tc>
                  <a:txBody>
                    <a:bodyPr/>
                    <a:lstStyle/>
                    <a:p>
                      <a:pPr marL="0" marR="0" lvl="0" indent="0" algn="r" rtl="0">
                        <a:spcBef>
                          <a:spcPts val="0"/>
                        </a:spcBef>
                        <a:spcAft>
                          <a:spcPts val="0"/>
                        </a:spcAft>
                        <a:buNone/>
                      </a:pPr>
                      <a:r>
                        <a:rPr lang="en-US" sz="1800" b="0" i="0" u="none" strike="noStrike">
                          <a:solidFill>
                            <a:srgbClr val="000000"/>
                          </a:solidFill>
                          <a:latin typeface="Arial"/>
                          <a:ea typeface="Arial"/>
                          <a:cs typeface="Arial"/>
                          <a:sym typeface="Arial"/>
                        </a:rPr>
                        <a:t>-100.0%</a:t>
                      </a:r>
                      <a:endParaRPr/>
                    </a:p>
                  </a:txBody>
                  <a:tcPr marL="0" marR="0" marT="0" marB="0" anchor="b"/>
                </a:tc>
                <a:tc>
                  <a:txBody>
                    <a:bodyPr/>
                    <a:lstStyle/>
                    <a:p>
                      <a:pPr marL="0" marR="0" lvl="0" indent="0" algn="r" rtl="0">
                        <a:spcBef>
                          <a:spcPts val="0"/>
                        </a:spcBef>
                        <a:spcAft>
                          <a:spcPts val="0"/>
                        </a:spcAft>
                        <a:buNone/>
                      </a:pPr>
                      <a:r>
                        <a:rPr lang="en-US" sz="1800" b="0" i="0" u="none" strike="noStrike">
                          <a:solidFill>
                            <a:srgbClr val="000000"/>
                          </a:solidFill>
                          <a:latin typeface="Arial"/>
                          <a:ea typeface="Arial"/>
                          <a:cs typeface="Arial"/>
                          <a:sym typeface="Arial"/>
                        </a:rPr>
                        <a:t>$476.79</a:t>
                      </a:r>
                      <a:endParaRPr/>
                    </a:p>
                  </a:txBody>
                  <a:tcPr marL="0" marR="0" marT="0" marB="0" anchor="b"/>
                </a:tc>
                <a:extLst>
                  <a:ext uri="{0D108BD9-81ED-4DB2-BD59-A6C34878D82A}">
                    <a16:rowId xmlns:a16="http://schemas.microsoft.com/office/drawing/2014/main" val="10003"/>
                  </a:ext>
                </a:extLst>
              </a:tr>
              <a:tr h="441625">
                <a:tc>
                  <a:txBody>
                    <a:bodyPr/>
                    <a:lstStyle/>
                    <a:p>
                      <a:pPr marL="0" marR="0" lvl="0" indent="0" algn="l" rtl="0">
                        <a:spcBef>
                          <a:spcPts val="0"/>
                        </a:spcBef>
                        <a:spcAft>
                          <a:spcPts val="0"/>
                        </a:spcAft>
                        <a:buNone/>
                      </a:pPr>
                      <a:r>
                        <a:rPr lang="en-US" sz="1800">
                          <a:latin typeface="Arial"/>
                          <a:ea typeface="Arial"/>
                          <a:cs typeface="Arial"/>
                          <a:sym typeface="Arial"/>
                        </a:rPr>
                        <a:t>4 (Western)</a:t>
                      </a:r>
                      <a:endParaRPr/>
                    </a:p>
                  </a:txBody>
                  <a:tcPr marL="91450" marR="91450" marT="45725" marB="45725" anchor="b"/>
                </a:tc>
                <a:tc>
                  <a:txBody>
                    <a:bodyPr/>
                    <a:lstStyle/>
                    <a:p>
                      <a:pPr marL="0" marR="0" lvl="0" indent="0" algn="r" rtl="0">
                        <a:spcBef>
                          <a:spcPts val="0"/>
                        </a:spcBef>
                        <a:spcAft>
                          <a:spcPts val="0"/>
                        </a:spcAft>
                        <a:buNone/>
                      </a:pPr>
                      <a:r>
                        <a:rPr lang="en-US" sz="1800" b="0" i="0" u="none" strike="noStrike">
                          <a:solidFill>
                            <a:srgbClr val="000000"/>
                          </a:solidFill>
                          <a:latin typeface="Arial"/>
                          <a:ea typeface="Arial"/>
                          <a:cs typeface="Arial"/>
                          <a:sym typeface="Arial"/>
                        </a:rPr>
                        <a:t>$1,897.08</a:t>
                      </a:r>
                      <a:endParaRPr/>
                    </a:p>
                  </a:txBody>
                  <a:tcPr marL="0" marR="0" marT="0" marB="0" anchor="b"/>
                </a:tc>
                <a:tc>
                  <a:txBody>
                    <a:bodyPr/>
                    <a:lstStyle/>
                    <a:p>
                      <a:pPr marL="0" marR="0" lvl="0" indent="0" algn="r" rtl="0">
                        <a:spcBef>
                          <a:spcPts val="0"/>
                        </a:spcBef>
                        <a:spcAft>
                          <a:spcPts val="0"/>
                        </a:spcAft>
                        <a:buNone/>
                      </a:pPr>
                      <a:r>
                        <a:rPr lang="en-US" sz="1800" b="0" i="0" u="none" strike="noStrike">
                          <a:solidFill>
                            <a:srgbClr val="000000"/>
                          </a:solidFill>
                          <a:latin typeface="Arial"/>
                          <a:ea typeface="Arial"/>
                          <a:cs typeface="Arial"/>
                          <a:sym typeface="Arial"/>
                        </a:rPr>
                        <a:t>$407.54</a:t>
                      </a:r>
                      <a:endParaRPr/>
                    </a:p>
                  </a:txBody>
                  <a:tcPr marL="0" marR="0" marT="0" marB="0" anchor="b"/>
                </a:tc>
                <a:tc>
                  <a:txBody>
                    <a:bodyPr/>
                    <a:lstStyle/>
                    <a:p>
                      <a:pPr marL="0" marR="0" lvl="0" indent="0" algn="r" rtl="0">
                        <a:spcBef>
                          <a:spcPts val="0"/>
                        </a:spcBef>
                        <a:spcAft>
                          <a:spcPts val="0"/>
                        </a:spcAft>
                        <a:buNone/>
                      </a:pPr>
                      <a:r>
                        <a:rPr lang="en-US" sz="1800" b="0" i="0" u="none" strike="noStrike">
                          <a:solidFill>
                            <a:srgbClr val="000000"/>
                          </a:solidFill>
                          <a:latin typeface="Arial"/>
                          <a:ea typeface="Arial"/>
                          <a:cs typeface="Arial"/>
                          <a:sym typeface="Arial"/>
                        </a:rPr>
                        <a:t>-78.5%</a:t>
                      </a:r>
                      <a:endParaRPr/>
                    </a:p>
                  </a:txBody>
                  <a:tcPr marL="0" marR="0" marT="0" marB="0" anchor="b"/>
                </a:tc>
                <a:tc>
                  <a:txBody>
                    <a:bodyPr/>
                    <a:lstStyle/>
                    <a:p>
                      <a:pPr marL="0" marR="0" lvl="0" indent="0" algn="r" rtl="0">
                        <a:spcBef>
                          <a:spcPts val="0"/>
                        </a:spcBef>
                        <a:spcAft>
                          <a:spcPts val="0"/>
                        </a:spcAft>
                        <a:buNone/>
                      </a:pPr>
                      <a:r>
                        <a:rPr lang="en-US" sz="1800" b="0" i="0" u="none" strike="noStrike">
                          <a:solidFill>
                            <a:srgbClr val="000000"/>
                          </a:solidFill>
                          <a:latin typeface="Arial"/>
                          <a:ea typeface="Arial"/>
                          <a:cs typeface="Arial"/>
                          <a:sym typeface="Arial"/>
                        </a:rPr>
                        <a:t>$398.30</a:t>
                      </a:r>
                      <a:endParaRPr/>
                    </a:p>
                  </a:txBody>
                  <a:tcPr marL="0" marR="0" marT="0" marB="0" anchor="b"/>
                </a:tc>
                <a:extLst>
                  <a:ext uri="{0D108BD9-81ED-4DB2-BD59-A6C34878D82A}">
                    <a16:rowId xmlns:a16="http://schemas.microsoft.com/office/drawing/2014/main" val="10004"/>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285"/>
        <p:cNvGrpSpPr/>
        <p:nvPr/>
      </p:nvGrpSpPr>
      <p:grpSpPr>
        <a:xfrm>
          <a:off x="0" y="0"/>
          <a:ext cx="0" cy="0"/>
          <a:chOff x="0" y="0"/>
          <a:chExt cx="0" cy="0"/>
        </a:xfrm>
      </p:grpSpPr>
      <p:sp>
        <p:nvSpPr>
          <p:cNvPr id="286" name="Google Shape;286;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DIRECTOR’S CUT</a:t>
            </a:r>
            <a:br>
              <a:rPr lang="en-US"/>
            </a:br>
            <a:r>
              <a:rPr lang="en-US"/>
              <a:t>(SUPRESSED SLIDE)</a:t>
            </a:r>
            <a:endParaRPr/>
          </a:p>
        </p:txBody>
      </p:sp>
      <p:sp>
        <p:nvSpPr>
          <p:cNvPr id="287" name="Google Shape;287;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Char char="•"/>
            </a:pPr>
            <a:r>
              <a:rPr lang="en-US"/>
              <a:t>Here are the </a:t>
            </a:r>
            <a:r>
              <a:rPr lang="en-US" b="1"/>
              <a:t>2022 Age 64 Lowest Gold Plan Post-APTC rates</a:t>
            </a:r>
            <a:r>
              <a:rPr lang="en-US"/>
              <a:t> that I pulled for each area from the attached spreadsheet:</a:t>
            </a:r>
            <a:br>
              <a:rPr lang="en-US"/>
            </a:br>
            <a:r>
              <a:rPr lang="en-US" sz="1400"/>
              <a:t>Area 1 (Omaha): $538.93         (Initial Premium = $1,349.53 , and APTC = $810.60)</a:t>
            </a:r>
            <a:br>
              <a:rPr lang="en-US" sz="1400"/>
            </a:br>
            <a:r>
              <a:rPr lang="en-US" sz="1400"/>
              <a:t>Area 2 (Lancaster): $600.75     (Initial Premium = $1,304.07 , and APTC = $703.32)</a:t>
            </a:r>
            <a:br>
              <a:rPr lang="en-US" sz="1400"/>
            </a:br>
            <a:r>
              <a:rPr lang="en-US" sz="1400"/>
              <a:t>Area 3 (Hall): $476.79               (Initial Premium = $1,503.50 , and APTC = $1,026.71)</a:t>
            </a:r>
            <a:br>
              <a:rPr lang="en-US" sz="1400"/>
            </a:br>
            <a:r>
              <a:rPr lang="en-US" sz="1400"/>
              <a:t>Area 4 (Western): $398.30       (Initial Premium = $1,832.96 , and APTC = $1,434.66)</a:t>
            </a:r>
            <a:endParaRPr/>
          </a:p>
          <a:p>
            <a:pPr marL="742950" lvl="1" indent="-285750" algn="l" rtl="0">
              <a:spcBef>
                <a:spcPts val="360"/>
              </a:spcBef>
              <a:spcAft>
                <a:spcPts val="0"/>
              </a:spcAft>
              <a:buClr>
                <a:srgbClr val="00607F"/>
              </a:buClr>
              <a:buSzPts val="1800"/>
              <a:buChar char="–"/>
            </a:pPr>
            <a:r>
              <a:rPr lang="en-US">
                <a:solidFill>
                  <a:srgbClr val="00607F"/>
                </a:solidFill>
              </a:rPr>
              <a:t>So again, in area 2 and area 3 people age 64 (500% FPL) on the lowest cost Gold plan in the area will see large Post-APTC rate increases going from 2021 to 2022:</a:t>
            </a:r>
            <a:br>
              <a:rPr lang="en-US">
                <a:solidFill>
                  <a:srgbClr val="00607F"/>
                </a:solidFill>
              </a:rPr>
            </a:br>
            <a:r>
              <a:rPr lang="en-US">
                <a:solidFill>
                  <a:srgbClr val="00607F"/>
                </a:solidFill>
              </a:rPr>
              <a:t>Area 2: From $56.09 in 2021 to $600.75 in 2022.</a:t>
            </a:r>
            <a:br>
              <a:rPr lang="en-US">
                <a:solidFill>
                  <a:srgbClr val="00607F"/>
                </a:solidFill>
              </a:rPr>
            </a:br>
            <a:r>
              <a:rPr lang="en-US">
                <a:solidFill>
                  <a:srgbClr val="00607F"/>
                </a:solidFill>
              </a:rPr>
              <a:t>Area 3: From $0 in 2021 to $476.79 in 2022.</a:t>
            </a:r>
            <a:endParaRPr/>
          </a:p>
          <a:p>
            <a:pPr marL="342900" lvl="0" indent="-342900" algn="l" rtl="0">
              <a:spcBef>
                <a:spcPts val="360"/>
              </a:spcBef>
              <a:spcAft>
                <a:spcPts val="0"/>
              </a:spcAft>
              <a:buClr>
                <a:srgbClr val="00607F"/>
              </a:buClr>
              <a:buSzPts val="1800"/>
              <a:buChar char="•"/>
            </a:pPr>
            <a:r>
              <a:rPr lang="en-US"/>
              <a:t>These 2022 Post-APTC premiums will still be much lower than the 1/1/2021 premiums with $0 APTCs Pre-ARP (the first two columns in your table).</a:t>
            </a:r>
            <a:endParaRPr/>
          </a:p>
          <a:p>
            <a:pPr marL="342900" lvl="0" indent="-228600" algn="l" rtl="0">
              <a:spcBef>
                <a:spcPts val="360"/>
              </a:spcBef>
              <a:spcAft>
                <a:spcPts val="0"/>
              </a:spcAft>
              <a:buClr>
                <a:srgbClr val="00607F"/>
              </a:buClr>
              <a:buSzPts val="1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DEPARTMENT OF INSURANCE FUNCTIONS</a:t>
            </a:r>
            <a:endParaRPr/>
          </a:p>
        </p:txBody>
      </p:sp>
      <p:sp>
        <p:nvSpPr>
          <p:cNvPr id="114" name="Google Shape;114;p3"/>
          <p:cNvSpPr txBox="1">
            <a:spLocks noGrp="1"/>
          </p:cNvSpPr>
          <p:nvPr>
            <p:ph type="body" idx="1"/>
          </p:nvPr>
        </p:nvSpPr>
        <p:spPr>
          <a:xfrm>
            <a:off x="457200" y="1417638"/>
            <a:ext cx="8229600" cy="3962400"/>
          </a:xfrm>
          <a:prstGeom prst="rect">
            <a:avLst/>
          </a:prstGeom>
          <a:noFill/>
          <a:ln>
            <a:noFill/>
          </a:ln>
        </p:spPr>
        <p:txBody>
          <a:bodyPr spcFirstLastPara="1" wrap="square" lIns="91425" tIns="45700" rIns="91425" bIns="45700" anchor="t" anchorCtr="0">
            <a:normAutofit fontScale="85000" lnSpcReduction="10000"/>
          </a:bodyPr>
          <a:lstStyle/>
          <a:p>
            <a:pPr marL="342900" lvl="0" indent="-342900" algn="l" rtl="0">
              <a:spcBef>
                <a:spcPts val="0"/>
              </a:spcBef>
              <a:spcAft>
                <a:spcPts val="0"/>
              </a:spcAft>
              <a:buClr>
                <a:srgbClr val="00607F"/>
              </a:buClr>
              <a:buSzPct val="100000"/>
              <a:buChar char="•"/>
            </a:pPr>
            <a:r>
              <a:rPr lang="en-US" sz="2800"/>
              <a:t>General supervision, control, and regulation of insurance in Nebraska § 44-101.01</a:t>
            </a:r>
            <a:endParaRPr/>
          </a:p>
          <a:p>
            <a:pPr marL="742950" lvl="1" indent="-285750" algn="l" rtl="0">
              <a:spcBef>
                <a:spcPts val="476"/>
              </a:spcBef>
              <a:spcAft>
                <a:spcPts val="0"/>
              </a:spcAft>
              <a:buClr>
                <a:srgbClr val="00607F"/>
              </a:buClr>
              <a:buSzPct val="100000"/>
              <a:buChar char="–"/>
            </a:pPr>
            <a:r>
              <a:rPr lang="en-US" sz="2800">
                <a:solidFill>
                  <a:srgbClr val="00607F"/>
                </a:solidFill>
              </a:rPr>
              <a:t>Producer licensing </a:t>
            </a:r>
            <a:endParaRPr/>
          </a:p>
          <a:p>
            <a:pPr marL="742950" lvl="1" indent="-285750" algn="l" rtl="0">
              <a:spcBef>
                <a:spcPts val="476"/>
              </a:spcBef>
              <a:spcAft>
                <a:spcPts val="0"/>
              </a:spcAft>
              <a:buClr>
                <a:srgbClr val="00607F"/>
              </a:buClr>
              <a:buSzPct val="100000"/>
              <a:buChar char="–"/>
            </a:pPr>
            <a:r>
              <a:rPr lang="en-US" sz="2800">
                <a:solidFill>
                  <a:srgbClr val="00607F"/>
                </a:solidFill>
              </a:rPr>
              <a:t>Company licensing </a:t>
            </a:r>
            <a:endParaRPr/>
          </a:p>
          <a:p>
            <a:pPr marL="742950" lvl="1" indent="-285750" algn="l" rtl="0">
              <a:spcBef>
                <a:spcPts val="476"/>
              </a:spcBef>
              <a:spcAft>
                <a:spcPts val="0"/>
              </a:spcAft>
              <a:buClr>
                <a:srgbClr val="00607F"/>
              </a:buClr>
              <a:buSzPct val="100000"/>
              <a:buChar char="–"/>
            </a:pPr>
            <a:r>
              <a:rPr lang="en-US" sz="2800">
                <a:solidFill>
                  <a:srgbClr val="00607F"/>
                </a:solidFill>
              </a:rPr>
              <a:t>Rate and form review </a:t>
            </a:r>
            <a:endParaRPr/>
          </a:p>
          <a:p>
            <a:pPr marL="742950" lvl="1" indent="-285750" algn="l" rtl="0">
              <a:spcBef>
                <a:spcPts val="476"/>
              </a:spcBef>
              <a:spcAft>
                <a:spcPts val="0"/>
              </a:spcAft>
              <a:buClr>
                <a:srgbClr val="00607F"/>
              </a:buClr>
              <a:buSzPct val="100000"/>
              <a:buChar char="–"/>
            </a:pPr>
            <a:r>
              <a:rPr lang="en-US" sz="2800">
                <a:solidFill>
                  <a:srgbClr val="00607F"/>
                </a:solidFill>
              </a:rPr>
              <a:t>Consumer assistance</a:t>
            </a:r>
            <a:endParaRPr/>
          </a:p>
          <a:p>
            <a:pPr marL="742950" lvl="1" indent="-285750" algn="l" rtl="0">
              <a:spcBef>
                <a:spcPts val="476"/>
              </a:spcBef>
              <a:spcAft>
                <a:spcPts val="0"/>
              </a:spcAft>
              <a:buClr>
                <a:srgbClr val="00607F"/>
              </a:buClr>
              <a:buSzPct val="100000"/>
              <a:buChar char="–"/>
            </a:pPr>
            <a:r>
              <a:rPr lang="en-US" sz="2800">
                <a:solidFill>
                  <a:srgbClr val="00607F"/>
                </a:solidFill>
              </a:rPr>
              <a:t>Market conduct examination and corrective actions</a:t>
            </a:r>
            <a:endParaRPr/>
          </a:p>
          <a:p>
            <a:pPr marL="742950" lvl="1" indent="-285750" algn="l" rtl="0">
              <a:spcBef>
                <a:spcPts val="476"/>
              </a:spcBef>
              <a:spcAft>
                <a:spcPts val="0"/>
              </a:spcAft>
              <a:buClr>
                <a:srgbClr val="00607F"/>
              </a:buClr>
              <a:buSzPct val="100000"/>
              <a:buChar char="–"/>
            </a:pPr>
            <a:r>
              <a:rPr lang="en-US" sz="2800">
                <a:solidFill>
                  <a:srgbClr val="00607F"/>
                </a:solidFill>
              </a:rPr>
              <a:t>Financial solvency monitoring and intervention</a:t>
            </a:r>
            <a:endParaRPr/>
          </a:p>
          <a:p>
            <a:pPr marL="742950" lvl="1" indent="-285750" algn="l" rtl="0">
              <a:spcBef>
                <a:spcPts val="476"/>
              </a:spcBef>
              <a:spcAft>
                <a:spcPts val="0"/>
              </a:spcAft>
              <a:buClr>
                <a:srgbClr val="00607F"/>
              </a:buClr>
              <a:buSzPct val="100000"/>
              <a:buChar char="–"/>
            </a:pPr>
            <a:r>
              <a:rPr lang="en-US" sz="2800">
                <a:solidFill>
                  <a:srgbClr val="00607F"/>
                </a:solidFill>
              </a:rPr>
              <a:t>Fraud prevention and investigation</a:t>
            </a:r>
            <a:endParaRPr/>
          </a:p>
          <a:p>
            <a:pPr marL="742950" lvl="1" indent="-285750" algn="l" rtl="0">
              <a:spcBef>
                <a:spcPts val="476"/>
              </a:spcBef>
              <a:spcAft>
                <a:spcPts val="0"/>
              </a:spcAft>
              <a:buClr>
                <a:srgbClr val="00607F"/>
              </a:buClr>
              <a:buSzPct val="100000"/>
              <a:buChar char="–"/>
            </a:pPr>
            <a:r>
              <a:rPr lang="en-US" sz="2800">
                <a:solidFill>
                  <a:srgbClr val="00607F"/>
                </a:solidFill>
              </a:rPr>
              <a:t>Consumer alerts, brochures, and newsletters</a:t>
            </a:r>
            <a:endParaRPr/>
          </a:p>
          <a:p>
            <a:pPr marL="342900" lvl="0" indent="-245745" algn="l" rtl="0">
              <a:spcBef>
                <a:spcPts val="306"/>
              </a:spcBef>
              <a:spcAft>
                <a:spcPts val="0"/>
              </a:spcAft>
              <a:buClr>
                <a:srgbClr val="00607F"/>
              </a:buClr>
              <a:buSzPct val="1000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ACA INDIVIDUAL MARKET PRICES: PUTTING IT ALL TOGETHER</a:t>
            </a:r>
            <a:endParaRPr/>
          </a:p>
        </p:txBody>
      </p:sp>
      <p:sp>
        <p:nvSpPr>
          <p:cNvPr id="293" name="Google Shape;293;p30"/>
          <p:cNvSpPr txBox="1">
            <a:spLocks noGrp="1"/>
          </p:cNvSpPr>
          <p:nvPr>
            <p:ph type="body" idx="1"/>
          </p:nvPr>
        </p:nvSpPr>
        <p:spPr>
          <a:xfrm>
            <a:off x="457200" y="1600200"/>
            <a:ext cx="8001000" cy="4525963"/>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rgbClr val="00607F"/>
              </a:buClr>
              <a:buSzPct val="100000"/>
              <a:buChar char="•"/>
            </a:pPr>
            <a:r>
              <a:rPr lang="en-US"/>
              <a:t>Silver plans are rated higher than you’d expect because they include an extra charge for non-payment of CSRs.</a:t>
            </a:r>
            <a:endParaRPr/>
          </a:p>
          <a:p>
            <a:pPr marL="742950" lvl="1" indent="-285750" algn="l" rtl="0">
              <a:spcBef>
                <a:spcPts val="333"/>
              </a:spcBef>
              <a:spcAft>
                <a:spcPts val="0"/>
              </a:spcAft>
              <a:buClr>
                <a:srgbClr val="00607F"/>
              </a:buClr>
              <a:buSzPct val="100000"/>
              <a:buChar char="–"/>
            </a:pPr>
            <a:r>
              <a:rPr lang="en-US">
                <a:solidFill>
                  <a:srgbClr val="00607F"/>
                </a:solidFill>
              </a:rPr>
              <a:t>“Silver loading” makes the on-exchange silver rate around 15% to 20% higher than it would otherwise be.</a:t>
            </a:r>
            <a:endParaRPr/>
          </a:p>
          <a:p>
            <a:pPr marL="342900" lvl="0" indent="-342900" algn="l" rtl="0">
              <a:spcBef>
                <a:spcPts val="333"/>
              </a:spcBef>
              <a:spcAft>
                <a:spcPts val="0"/>
              </a:spcAft>
              <a:buClr>
                <a:srgbClr val="00607F"/>
              </a:buClr>
              <a:buSzPct val="100000"/>
              <a:buChar char="•"/>
            </a:pPr>
            <a:r>
              <a:rPr lang="en-US"/>
              <a:t>Silver loading results in higher premium subsidies because APTC is based on the difference between a percentage of a person’s income and the total price of the second-lowest-cost silver plan available in the area.</a:t>
            </a:r>
            <a:endParaRPr/>
          </a:p>
          <a:p>
            <a:pPr marL="742950" lvl="1" indent="-285750" algn="l" rtl="0">
              <a:spcBef>
                <a:spcPts val="333"/>
              </a:spcBef>
              <a:spcAft>
                <a:spcPts val="0"/>
              </a:spcAft>
              <a:buClr>
                <a:srgbClr val="00607F"/>
              </a:buClr>
              <a:buSzPct val="100000"/>
              <a:buChar char="–"/>
            </a:pPr>
            <a:r>
              <a:rPr lang="en-US">
                <a:solidFill>
                  <a:srgbClr val="00607F"/>
                </a:solidFill>
              </a:rPr>
              <a:t>The customer can take those higher subsidies and shop for a free bronze or gold plan.</a:t>
            </a:r>
            <a:endParaRPr/>
          </a:p>
          <a:p>
            <a:pPr marL="342900" lvl="0" indent="-342900" algn="l" rtl="0">
              <a:spcBef>
                <a:spcPts val="333"/>
              </a:spcBef>
              <a:spcAft>
                <a:spcPts val="0"/>
              </a:spcAft>
              <a:buClr>
                <a:srgbClr val="00607F"/>
              </a:buClr>
              <a:buSzPct val="100000"/>
              <a:buChar char="•"/>
            </a:pPr>
            <a:r>
              <a:rPr lang="en-US"/>
              <a:t>The American Rescue Plan made changes to the APTC percentage of income as of 4/1/21.</a:t>
            </a:r>
            <a:endParaRPr/>
          </a:p>
          <a:p>
            <a:pPr marL="742950" lvl="1" indent="-285750" algn="l" rtl="0">
              <a:spcBef>
                <a:spcPts val="333"/>
              </a:spcBef>
              <a:spcAft>
                <a:spcPts val="0"/>
              </a:spcAft>
              <a:buClr>
                <a:srgbClr val="00607F"/>
              </a:buClr>
              <a:buSzPct val="100000"/>
              <a:buChar char="–"/>
            </a:pPr>
            <a:r>
              <a:rPr lang="en-US">
                <a:solidFill>
                  <a:srgbClr val="00607F"/>
                </a:solidFill>
              </a:rPr>
              <a:t>As a result of the ARP, customers pay less and the government pays more.  This means more free plans were available after 4/1/21.</a:t>
            </a:r>
            <a:endParaRPr/>
          </a:p>
          <a:p>
            <a:pPr marL="342900" lvl="0" indent="-342900" algn="l" rtl="0">
              <a:spcBef>
                <a:spcPts val="333"/>
              </a:spcBef>
              <a:spcAft>
                <a:spcPts val="0"/>
              </a:spcAft>
              <a:buClr>
                <a:srgbClr val="00607F"/>
              </a:buClr>
              <a:buSzPct val="100000"/>
              <a:buChar char="•"/>
            </a:pPr>
            <a:r>
              <a:rPr lang="en-US"/>
              <a:t>New market entrants for 2022 introduced plans that lower the benchmark – the second-lowest-cost silver plan has a lower price in 2022.</a:t>
            </a:r>
            <a:endParaRPr/>
          </a:p>
          <a:p>
            <a:pPr marL="742950" lvl="1" indent="-285750" algn="l" rtl="0">
              <a:spcBef>
                <a:spcPts val="333"/>
              </a:spcBef>
              <a:spcAft>
                <a:spcPts val="0"/>
              </a:spcAft>
              <a:buClr>
                <a:srgbClr val="00607F"/>
              </a:buClr>
              <a:buSzPct val="100000"/>
              <a:buChar char="–"/>
            </a:pPr>
            <a:r>
              <a:rPr lang="en-US">
                <a:solidFill>
                  <a:srgbClr val="00607F"/>
                </a:solidFill>
              </a:rPr>
              <a:t>This is expected, competition means lower prices.</a:t>
            </a:r>
            <a:endParaRPr/>
          </a:p>
          <a:p>
            <a:pPr marL="742950" lvl="1" indent="-285750" algn="l" rtl="0">
              <a:spcBef>
                <a:spcPts val="333"/>
              </a:spcBef>
              <a:spcAft>
                <a:spcPts val="0"/>
              </a:spcAft>
              <a:buClr>
                <a:srgbClr val="00607F"/>
              </a:buClr>
              <a:buSzPct val="100000"/>
              <a:buChar char="–"/>
            </a:pPr>
            <a:r>
              <a:rPr lang="en-US">
                <a:solidFill>
                  <a:srgbClr val="00607F"/>
                </a:solidFill>
              </a:rPr>
              <a:t>Because less APTC will be available, there will be fewer free bronze and gold plans in 2022.</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PUTTING IT ALL TOGETHER</a:t>
            </a:r>
            <a:endParaRPr/>
          </a:p>
        </p:txBody>
      </p:sp>
      <p:graphicFrame>
        <p:nvGraphicFramePr>
          <p:cNvPr id="299" name="Google Shape;299;p31"/>
          <p:cNvGraphicFramePr/>
          <p:nvPr/>
        </p:nvGraphicFramePr>
        <p:xfrm>
          <a:off x="304800" y="1295400"/>
          <a:ext cx="8534400" cy="5029240"/>
        </p:xfrm>
        <a:graphic>
          <a:graphicData uri="http://schemas.openxmlformats.org/drawingml/2006/table">
            <a:tbl>
              <a:tblPr firstRow="1" bandRow="1">
                <a:noFill/>
                <a:tableStyleId>{2053EEB4-DC8F-471D-B5FC-4E16744AA152}</a:tableStyleId>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r>
                        <a:rPr lang="en-US" sz="1800"/>
                        <a:t>Market Activity</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a:t>Effect on Amount the Federal Government Pays</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a:t>Effect on Percentage the Customer Pays</a:t>
                      </a:r>
                      <a:endParaRPr/>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800"/>
                        <a:t>Effect on Amount the Customer Pays</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Non-payment of CSRs and silver loading in response</a:t>
                      </a:r>
                      <a:endParaRPr/>
                    </a:p>
                  </a:txBody>
                  <a:tcPr marL="91450" marR="91450" marT="45725" marB="45725"/>
                </a:tc>
                <a:tc>
                  <a:txBody>
                    <a:bodyPr/>
                    <a:lstStyle/>
                    <a:p>
                      <a:pPr marL="0" marR="0" lvl="0" indent="0" algn="l" rtl="0">
                        <a:spcBef>
                          <a:spcPts val="0"/>
                        </a:spcBef>
                        <a:spcAft>
                          <a:spcPts val="0"/>
                        </a:spcAft>
                        <a:buNone/>
                      </a:pPr>
                      <a:r>
                        <a:rPr lang="en-US" sz="1800"/>
                        <a:t>Increase because of higher APTC (higher prices mean more APTC)</a:t>
                      </a:r>
                      <a:endParaRPr/>
                    </a:p>
                  </a:txBody>
                  <a:tcPr marL="91450" marR="91450" marT="45725" marB="45725"/>
                </a:tc>
                <a:tc>
                  <a:txBody>
                    <a:bodyPr/>
                    <a:lstStyle/>
                    <a:p>
                      <a:pPr marL="0" marR="0" lvl="0" indent="0" algn="l" rtl="0">
                        <a:spcBef>
                          <a:spcPts val="0"/>
                        </a:spcBef>
                        <a:spcAft>
                          <a:spcPts val="0"/>
                        </a:spcAft>
                        <a:buNone/>
                      </a:pPr>
                      <a:r>
                        <a:rPr lang="en-US" sz="1800"/>
                        <a:t>None</a:t>
                      </a:r>
                      <a:endParaRPr/>
                    </a:p>
                  </a:txBody>
                  <a:tcPr marL="91450" marR="91450" marT="45725" marB="45725"/>
                </a:tc>
                <a:tc>
                  <a:txBody>
                    <a:bodyPr/>
                    <a:lstStyle/>
                    <a:p>
                      <a:pPr marL="0" marR="0" lvl="0" indent="0" algn="l" rtl="0">
                        <a:spcBef>
                          <a:spcPts val="0"/>
                        </a:spcBef>
                        <a:spcAft>
                          <a:spcPts val="0"/>
                        </a:spcAft>
                        <a:buNone/>
                      </a:pPr>
                      <a:r>
                        <a:rPr lang="en-US" sz="1800"/>
                        <a:t>Increased APTC means customer has more subsidy money to shop for free bronze or gold.</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ARP Act change of APTC percentages</a:t>
                      </a:r>
                      <a:endParaRPr/>
                    </a:p>
                  </a:txBody>
                  <a:tcPr marL="91450" marR="91450" marT="45725" marB="45725"/>
                </a:tc>
                <a:tc>
                  <a:txBody>
                    <a:bodyPr/>
                    <a:lstStyle/>
                    <a:p>
                      <a:pPr marL="0" marR="0" lvl="0" indent="0" algn="l" rtl="0">
                        <a:spcBef>
                          <a:spcPts val="0"/>
                        </a:spcBef>
                        <a:spcAft>
                          <a:spcPts val="0"/>
                        </a:spcAft>
                        <a:buNone/>
                      </a:pPr>
                      <a:r>
                        <a:rPr lang="en-US" sz="1800"/>
                        <a:t>Increase because the customer pays a lower percentage</a:t>
                      </a:r>
                      <a:endParaRPr/>
                    </a:p>
                  </a:txBody>
                  <a:tcPr marL="91450" marR="91450" marT="45725" marB="45725"/>
                </a:tc>
                <a:tc>
                  <a:txBody>
                    <a:bodyPr/>
                    <a:lstStyle/>
                    <a:p>
                      <a:pPr marL="0" marR="0" lvl="0" indent="0" algn="l" rtl="0">
                        <a:spcBef>
                          <a:spcPts val="0"/>
                        </a:spcBef>
                        <a:spcAft>
                          <a:spcPts val="0"/>
                        </a:spcAft>
                        <a:buNone/>
                      </a:pPr>
                      <a:r>
                        <a:rPr lang="en-US" sz="1800"/>
                        <a:t>Decrease</a:t>
                      </a:r>
                      <a:endParaRPr/>
                    </a:p>
                  </a:txBody>
                  <a:tcPr marL="91450" marR="91450" marT="45725" marB="45725"/>
                </a:tc>
                <a:tc>
                  <a:txBody>
                    <a:bodyPr/>
                    <a:lstStyle/>
                    <a:p>
                      <a:pPr marL="0" marR="0" lvl="0" indent="0" algn="l" rtl="0">
                        <a:spcBef>
                          <a:spcPts val="0"/>
                        </a:spcBef>
                        <a:spcAft>
                          <a:spcPts val="0"/>
                        </a:spcAft>
                        <a:buNone/>
                      </a:pPr>
                      <a:r>
                        <a:rPr lang="en-US" sz="1800"/>
                        <a:t>Decrease</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New market entrants with lower prices</a:t>
                      </a:r>
                      <a:endParaRPr/>
                    </a:p>
                  </a:txBody>
                  <a:tcPr marL="91450" marR="91450" marT="45725" marB="45725"/>
                </a:tc>
                <a:tc>
                  <a:txBody>
                    <a:bodyPr/>
                    <a:lstStyle/>
                    <a:p>
                      <a:pPr marL="0" marR="0" lvl="0" indent="0" algn="l" rtl="0">
                        <a:spcBef>
                          <a:spcPts val="0"/>
                        </a:spcBef>
                        <a:spcAft>
                          <a:spcPts val="0"/>
                        </a:spcAft>
                        <a:buNone/>
                      </a:pPr>
                      <a:r>
                        <a:rPr lang="en-US" sz="1800"/>
                        <a:t>Lower because of lower APTC (lower prices mean less APTC)</a:t>
                      </a:r>
                      <a:endParaRPr/>
                    </a:p>
                  </a:txBody>
                  <a:tcPr marL="91450" marR="91450" marT="45725" marB="45725"/>
                </a:tc>
                <a:tc>
                  <a:txBody>
                    <a:bodyPr/>
                    <a:lstStyle/>
                    <a:p>
                      <a:pPr marL="0" marR="0" lvl="0" indent="0" algn="l" rtl="0">
                        <a:spcBef>
                          <a:spcPts val="0"/>
                        </a:spcBef>
                        <a:spcAft>
                          <a:spcPts val="0"/>
                        </a:spcAft>
                        <a:buNone/>
                      </a:pPr>
                      <a:r>
                        <a:rPr lang="en-US" sz="1800"/>
                        <a:t>None</a:t>
                      </a:r>
                      <a:endParaRPr/>
                    </a:p>
                  </a:txBody>
                  <a:tcPr marL="91450" marR="91450" marT="45725" marB="45725"/>
                </a:tc>
                <a:tc>
                  <a:txBody>
                    <a:bodyPr/>
                    <a:lstStyle/>
                    <a:p>
                      <a:pPr marL="0" marR="0" lvl="0" indent="0" algn="l" rtl="0">
                        <a:spcBef>
                          <a:spcPts val="0"/>
                        </a:spcBef>
                        <a:spcAft>
                          <a:spcPts val="0"/>
                        </a:spcAft>
                        <a:buNone/>
                      </a:pPr>
                      <a:r>
                        <a:rPr lang="en-US" sz="1800"/>
                        <a:t>If receiving APTC, lower APTC means fewer free bronze or gold.</a:t>
                      </a:r>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MEDICAID EXPANSION ENROLLMENT</a:t>
            </a:r>
            <a:endParaRPr/>
          </a:p>
        </p:txBody>
      </p:sp>
      <p:sp>
        <p:nvSpPr>
          <p:cNvPr id="305" name="Google Shape;305;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Char char="•"/>
            </a:pPr>
            <a:r>
              <a:rPr lang="en-US" b="1"/>
              <a:t>Nebraska Medicaid expansion went into effect on October 1, 2020.</a:t>
            </a:r>
            <a:endParaRPr/>
          </a:p>
          <a:p>
            <a:pPr marL="342900" lvl="0" indent="-342900" algn="l" rtl="0">
              <a:spcBef>
                <a:spcPts val="360"/>
              </a:spcBef>
              <a:spcAft>
                <a:spcPts val="0"/>
              </a:spcAft>
              <a:buClr>
                <a:srgbClr val="00607F"/>
              </a:buClr>
              <a:buSzPts val="1800"/>
              <a:buChar char="•"/>
            </a:pPr>
            <a:r>
              <a:rPr lang="en-US"/>
              <a:t>Medicaid expansion moved people that earned between 100% and 138% of the Federal Poverty Level (FPL) from the individual market into Medicaid.</a:t>
            </a:r>
            <a:endParaRPr/>
          </a:p>
          <a:p>
            <a:pPr marL="342900" lvl="0" indent="-342900" algn="l" rtl="0">
              <a:spcBef>
                <a:spcPts val="360"/>
              </a:spcBef>
              <a:spcAft>
                <a:spcPts val="0"/>
              </a:spcAft>
              <a:buClr>
                <a:srgbClr val="00607F"/>
              </a:buClr>
              <a:buSzPts val="1800"/>
              <a:buChar char="•"/>
            </a:pPr>
            <a:r>
              <a:rPr lang="en-US"/>
              <a:t>Coverage also became available for people between 0% and 100% of FPL.</a:t>
            </a:r>
            <a:endParaRPr/>
          </a:p>
          <a:p>
            <a:pPr marL="342900" lvl="0" indent="-228600" algn="l" rtl="0">
              <a:spcBef>
                <a:spcPts val="360"/>
              </a:spcBef>
              <a:spcAft>
                <a:spcPts val="0"/>
              </a:spcAft>
              <a:buClr>
                <a:srgbClr val="00607F"/>
              </a:buClr>
              <a:buSzPts val="1800"/>
              <a:buNone/>
            </a:pPr>
            <a:endParaRPr/>
          </a:p>
          <a:p>
            <a:pPr marL="342900" lvl="0" indent="-228600" algn="l" rtl="0">
              <a:spcBef>
                <a:spcPts val="360"/>
              </a:spcBef>
              <a:spcAft>
                <a:spcPts val="0"/>
              </a:spcAft>
              <a:buClr>
                <a:srgbClr val="00607F"/>
              </a:buClr>
              <a:buSzPts val="1800"/>
              <a:buNone/>
            </a:pPr>
            <a:endParaRPr/>
          </a:p>
          <a:p>
            <a:pPr marL="342900" lvl="0" indent="-228600" algn="l" rtl="0">
              <a:spcBef>
                <a:spcPts val="360"/>
              </a:spcBef>
              <a:spcAft>
                <a:spcPts val="0"/>
              </a:spcAft>
              <a:buClr>
                <a:srgbClr val="00607F"/>
              </a:buClr>
              <a:buSzPts val="1800"/>
              <a:buNone/>
            </a:pPr>
            <a:endParaRPr/>
          </a:p>
          <a:p>
            <a:pPr marL="342900" lvl="0" indent="-228600" algn="l" rtl="0">
              <a:spcBef>
                <a:spcPts val="360"/>
              </a:spcBef>
              <a:spcAft>
                <a:spcPts val="0"/>
              </a:spcAft>
              <a:buClr>
                <a:srgbClr val="00607F"/>
              </a:buClr>
              <a:buSzPts val="1800"/>
              <a:buNone/>
            </a:pPr>
            <a:endParaRPr/>
          </a:p>
          <a:p>
            <a:pPr marL="342900" lvl="0" indent="-228600" algn="l" rtl="0">
              <a:spcBef>
                <a:spcPts val="360"/>
              </a:spcBef>
              <a:spcAft>
                <a:spcPts val="0"/>
              </a:spcAft>
              <a:buClr>
                <a:srgbClr val="00607F"/>
              </a:buClr>
              <a:buSzPts val="1800"/>
              <a:buNone/>
            </a:pPr>
            <a:endParaRPr/>
          </a:p>
          <a:p>
            <a:pPr marL="342900" lvl="0" indent="-342900" algn="l" rtl="0">
              <a:spcBef>
                <a:spcPts val="360"/>
              </a:spcBef>
              <a:spcAft>
                <a:spcPts val="0"/>
              </a:spcAft>
              <a:buClr>
                <a:srgbClr val="00607F"/>
              </a:buClr>
              <a:buSzPts val="1800"/>
              <a:buChar char="•"/>
            </a:pPr>
            <a:r>
              <a:rPr lang="en-US"/>
              <a:t>As of August 2021:</a:t>
            </a:r>
            <a:endParaRPr/>
          </a:p>
          <a:p>
            <a:pPr marL="742950" lvl="1" indent="-285750" algn="l" rtl="0">
              <a:spcBef>
                <a:spcPts val="360"/>
              </a:spcBef>
              <a:spcAft>
                <a:spcPts val="0"/>
              </a:spcAft>
              <a:buClr>
                <a:srgbClr val="00607F"/>
              </a:buClr>
              <a:buSzPts val="1800"/>
              <a:buChar char="–"/>
            </a:pPr>
            <a:r>
              <a:rPr lang="en-US">
                <a:solidFill>
                  <a:srgbClr val="00607F"/>
                </a:solidFill>
              </a:rPr>
              <a:t>335,744 people enrolled in Medicaid/CHIP in some form.</a:t>
            </a:r>
            <a:endParaRPr/>
          </a:p>
          <a:p>
            <a:pPr marL="742950" lvl="1" indent="-285750" algn="l" rtl="0">
              <a:spcBef>
                <a:spcPts val="360"/>
              </a:spcBef>
              <a:spcAft>
                <a:spcPts val="0"/>
              </a:spcAft>
              <a:buClr>
                <a:srgbClr val="00607F"/>
              </a:buClr>
              <a:buSzPts val="1800"/>
              <a:buChar char="–"/>
            </a:pPr>
            <a:r>
              <a:rPr lang="en-US">
                <a:solidFill>
                  <a:srgbClr val="00607F"/>
                </a:solidFill>
              </a:rPr>
              <a:t>51,127 expansion enrollees.</a:t>
            </a:r>
            <a:endParaRPr/>
          </a:p>
        </p:txBody>
      </p:sp>
      <p:graphicFrame>
        <p:nvGraphicFramePr>
          <p:cNvPr id="306" name="Google Shape;306;p32"/>
          <p:cNvGraphicFramePr/>
          <p:nvPr/>
        </p:nvGraphicFramePr>
        <p:xfrm>
          <a:off x="203204" y="3048000"/>
          <a:ext cx="8788400" cy="1183015"/>
        </p:xfrm>
        <a:graphic>
          <a:graphicData uri="http://schemas.openxmlformats.org/drawingml/2006/table">
            <a:tbl>
              <a:tblPr firstRow="1" bandRow="1">
                <a:noFill/>
                <a:tableStyleId>{2053EEB4-DC8F-471D-B5FC-4E16744AA152}</a:tableStyleId>
              </a:tblPr>
              <a:tblGrid>
                <a:gridCol w="9398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gridCol w="928500">
                  <a:extLst>
                    <a:ext uri="{9D8B030D-6E8A-4147-A177-3AD203B41FA5}">
                      <a16:colId xmlns:a16="http://schemas.microsoft.com/office/drawing/2014/main" val="20007"/>
                    </a:ext>
                  </a:extLst>
                </a:gridCol>
                <a:gridCol w="976500">
                  <a:extLst>
                    <a:ext uri="{9D8B030D-6E8A-4147-A177-3AD203B41FA5}">
                      <a16:colId xmlns:a16="http://schemas.microsoft.com/office/drawing/2014/main" val="20008"/>
                    </a:ext>
                  </a:extLst>
                </a:gridCol>
              </a:tblGrid>
              <a:tr h="600075">
                <a:tc>
                  <a:txBody>
                    <a:bodyPr/>
                    <a:lstStyle/>
                    <a:p>
                      <a:pPr marL="0" marR="0" lvl="0" indent="0" algn="l" rtl="0">
                        <a:spcBef>
                          <a:spcPts val="0"/>
                        </a:spcBef>
                        <a:spcAft>
                          <a:spcPts val="0"/>
                        </a:spcAft>
                        <a:buNone/>
                      </a:pPr>
                      <a:r>
                        <a:rPr lang="en-US" sz="1800"/>
                        <a:t>Month</a:t>
                      </a:r>
                      <a:endParaRPr/>
                    </a:p>
                  </a:txBody>
                  <a:tcPr marL="91450" marR="91450" marT="45725" marB="45725"/>
                </a:tc>
                <a:tc>
                  <a:txBody>
                    <a:bodyPr/>
                    <a:lstStyle/>
                    <a:p>
                      <a:pPr marL="0" marR="0" lvl="0" indent="0" algn="l" rtl="0">
                        <a:spcBef>
                          <a:spcPts val="0"/>
                        </a:spcBef>
                        <a:spcAft>
                          <a:spcPts val="0"/>
                        </a:spcAft>
                        <a:buNone/>
                      </a:pPr>
                      <a:r>
                        <a:rPr lang="en-US" sz="1800"/>
                        <a:t>Sep 2020</a:t>
                      </a:r>
                      <a:endParaRPr/>
                    </a:p>
                  </a:txBody>
                  <a:tcPr marL="91450" marR="91450" marT="45725" marB="45725"/>
                </a:tc>
                <a:tc>
                  <a:txBody>
                    <a:bodyPr/>
                    <a:lstStyle/>
                    <a:p>
                      <a:pPr marL="0" marR="0" lvl="0" indent="0" algn="l" rtl="0">
                        <a:spcBef>
                          <a:spcPts val="0"/>
                        </a:spcBef>
                        <a:spcAft>
                          <a:spcPts val="0"/>
                        </a:spcAft>
                        <a:buNone/>
                      </a:pPr>
                      <a:r>
                        <a:rPr lang="en-US" sz="1800"/>
                        <a:t>Oct 2020</a:t>
                      </a:r>
                      <a:endParaRPr/>
                    </a:p>
                  </a:txBody>
                  <a:tcPr marL="91450" marR="91450" marT="45725" marB="45725"/>
                </a:tc>
                <a:tc>
                  <a:txBody>
                    <a:bodyPr/>
                    <a:lstStyle/>
                    <a:p>
                      <a:pPr marL="0" marR="0" lvl="0" indent="0" algn="l" rtl="0">
                        <a:spcBef>
                          <a:spcPts val="0"/>
                        </a:spcBef>
                        <a:spcAft>
                          <a:spcPts val="0"/>
                        </a:spcAft>
                        <a:buNone/>
                      </a:pPr>
                      <a:r>
                        <a:rPr lang="en-US" sz="1800"/>
                        <a:t>Nov 2020</a:t>
                      </a:r>
                      <a:endParaRPr/>
                    </a:p>
                  </a:txBody>
                  <a:tcPr marL="91450" marR="91450" marT="45725" marB="45725"/>
                </a:tc>
                <a:tc>
                  <a:txBody>
                    <a:bodyPr/>
                    <a:lstStyle/>
                    <a:p>
                      <a:pPr marL="0" marR="0" lvl="0" indent="0" algn="l" rtl="0">
                        <a:spcBef>
                          <a:spcPts val="0"/>
                        </a:spcBef>
                        <a:spcAft>
                          <a:spcPts val="0"/>
                        </a:spcAft>
                        <a:buNone/>
                      </a:pPr>
                      <a:r>
                        <a:rPr lang="en-US" sz="1800"/>
                        <a:t>Dec 2020</a:t>
                      </a:r>
                      <a:endParaRPr/>
                    </a:p>
                  </a:txBody>
                  <a:tcPr marL="91450" marR="91450" marT="45725" marB="45725"/>
                </a:tc>
                <a:tc>
                  <a:txBody>
                    <a:bodyPr/>
                    <a:lstStyle/>
                    <a:p>
                      <a:pPr marL="0" marR="0" lvl="0" indent="0" algn="l" rtl="0">
                        <a:spcBef>
                          <a:spcPts val="0"/>
                        </a:spcBef>
                        <a:spcAft>
                          <a:spcPts val="0"/>
                        </a:spcAft>
                        <a:buNone/>
                      </a:pPr>
                      <a:r>
                        <a:rPr lang="en-US" sz="1800"/>
                        <a:t>Jan 2021</a:t>
                      </a:r>
                      <a:endParaRPr/>
                    </a:p>
                  </a:txBody>
                  <a:tcPr marL="91450" marR="91450" marT="45725" marB="45725"/>
                </a:tc>
                <a:tc>
                  <a:txBody>
                    <a:bodyPr/>
                    <a:lstStyle/>
                    <a:p>
                      <a:pPr marL="0" marR="0" lvl="0" indent="0" algn="l" rtl="0">
                        <a:spcBef>
                          <a:spcPts val="0"/>
                        </a:spcBef>
                        <a:spcAft>
                          <a:spcPts val="0"/>
                        </a:spcAft>
                        <a:buNone/>
                      </a:pPr>
                      <a:r>
                        <a:rPr lang="en-US" sz="1800"/>
                        <a:t>Feb 2021</a:t>
                      </a:r>
                      <a:endParaRPr/>
                    </a:p>
                  </a:txBody>
                  <a:tcPr marL="91450" marR="91450" marT="45725" marB="45725"/>
                </a:tc>
                <a:tc>
                  <a:txBody>
                    <a:bodyPr/>
                    <a:lstStyle/>
                    <a:p>
                      <a:pPr marL="0" marR="0" lvl="0" indent="0" algn="l" rtl="0">
                        <a:spcBef>
                          <a:spcPts val="0"/>
                        </a:spcBef>
                        <a:spcAft>
                          <a:spcPts val="0"/>
                        </a:spcAft>
                        <a:buNone/>
                      </a:pPr>
                      <a:r>
                        <a:rPr lang="en-US" sz="1800"/>
                        <a:t>Mar 2021</a:t>
                      </a:r>
                      <a:endParaRPr/>
                    </a:p>
                  </a:txBody>
                  <a:tcPr marL="91450" marR="91450" marT="45725" marB="45725"/>
                </a:tc>
                <a:tc>
                  <a:txBody>
                    <a:bodyPr/>
                    <a:lstStyle/>
                    <a:p>
                      <a:pPr marL="0" marR="0" lvl="0" indent="0" algn="l" rtl="0">
                        <a:spcBef>
                          <a:spcPts val="0"/>
                        </a:spcBef>
                        <a:spcAft>
                          <a:spcPts val="0"/>
                        </a:spcAft>
                        <a:buNone/>
                      </a:pPr>
                      <a:r>
                        <a:rPr lang="en-US" sz="1800"/>
                        <a:t>Apr 2021</a:t>
                      </a:r>
                      <a:endParaRPr/>
                    </a:p>
                  </a:txBody>
                  <a:tcPr marL="91450" marR="91450" marT="45725" marB="45725"/>
                </a:tc>
                <a:extLst>
                  <a:ext uri="{0D108BD9-81ED-4DB2-BD59-A6C34878D82A}">
                    <a16:rowId xmlns:a16="http://schemas.microsoft.com/office/drawing/2014/main" val="10000"/>
                  </a:ext>
                </a:extLst>
              </a:tr>
              <a:tr h="542925">
                <a:tc>
                  <a:txBody>
                    <a:bodyPr/>
                    <a:lstStyle/>
                    <a:p>
                      <a:pPr marL="0" marR="0" lvl="0" indent="0" algn="l" rtl="0">
                        <a:spcBef>
                          <a:spcPts val="0"/>
                        </a:spcBef>
                        <a:spcAft>
                          <a:spcPts val="0"/>
                        </a:spcAft>
                        <a:buNone/>
                      </a:pPr>
                      <a:r>
                        <a:rPr lang="en-US" sz="1400"/>
                        <a:t>Total Medicaid</a:t>
                      </a:r>
                      <a:endParaRPr/>
                    </a:p>
                  </a:txBody>
                  <a:tcPr marL="91450" marR="91450" marT="45725" marB="45725"/>
                </a:tc>
                <a:tc>
                  <a:txBody>
                    <a:bodyPr/>
                    <a:lstStyle/>
                    <a:p>
                      <a:pPr marL="0" marR="0" lvl="0" indent="0" algn="l" rtl="0">
                        <a:spcBef>
                          <a:spcPts val="0"/>
                        </a:spcBef>
                        <a:spcAft>
                          <a:spcPts val="0"/>
                        </a:spcAft>
                        <a:buNone/>
                      </a:pPr>
                      <a:r>
                        <a:rPr lang="en-US" sz="1600"/>
                        <a:t>269,583</a:t>
                      </a:r>
                      <a:endParaRPr/>
                    </a:p>
                  </a:txBody>
                  <a:tcPr marL="91450" marR="91450" marT="45725" marB="45725"/>
                </a:tc>
                <a:tc>
                  <a:txBody>
                    <a:bodyPr/>
                    <a:lstStyle/>
                    <a:p>
                      <a:pPr marL="0" marR="0" lvl="0" indent="0" algn="l" rtl="0">
                        <a:spcBef>
                          <a:spcPts val="0"/>
                        </a:spcBef>
                        <a:spcAft>
                          <a:spcPts val="0"/>
                        </a:spcAft>
                        <a:buNone/>
                      </a:pPr>
                      <a:r>
                        <a:rPr lang="en-US" sz="1600"/>
                        <a:t>287,089</a:t>
                      </a:r>
                      <a:endParaRPr/>
                    </a:p>
                  </a:txBody>
                  <a:tcPr marL="91450" marR="91450" marT="45725" marB="45725"/>
                </a:tc>
                <a:tc>
                  <a:txBody>
                    <a:bodyPr/>
                    <a:lstStyle/>
                    <a:p>
                      <a:pPr marL="0" marR="0" lvl="0" indent="0" algn="l" rtl="0">
                        <a:spcBef>
                          <a:spcPts val="0"/>
                        </a:spcBef>
                        <a:spcAft>
                          <a:spcPts val="0"/>
                        </a:spcAft>
                        <a:buNone/>
                      </a:pPr>
                      <a:r>
                        <a:rPr lang="en-US" sz="1600"/>
                        <a:t>295,765</a:t>
                      </a:r>
                      <a:endParaRPr/>
                    </a:p>
                  </a:txBody>
                  <a:tcPr marL="91450" marR="91450" marT="45725" marB="45725"/>
                </a:tc>
                <a:tc>
                  <a:txBody>
                    <a:bodyPr/>
                    <a:lstStyle/>
                    <a:p>
                      <a:pPr marL="0" marR="0" lvl="0" indent="0" algn="l" rtl="0">
                        <a:spcBef>
                          <a:spcPts val="0"/>
                        </a:spcBef>
                        <a:spcAft>
                          <a:spcPts val="0"/>
                        </a:spcAft>
                        <a:buNone/>
                      </a:pPr>
                      <a:r>
                        <a:rPr lang="en-US" sz="1600"/>
                        <a:t>304,573</a:t>
                      </a:r>
                      <a:endParaRPr/>
                    </a:p>
                  </a:txBody>
                  <a:tcPr marL="91450" marR="91450" marT="45725" marB="45725"/>
                </a:tc>
                <a:tc>
                  <a:txBody>
                    <a:bodyPr/>
                    <a:lstStyle/>
                    <a:p>
                      <a:pPr marL="0" marR="0" lvl="0" indent="0" algn="l" rtl="0">
                        <a:spcBef>
                          <a:spcPts val="0"/>
                        </a:spcBef>
                        <a:spcAft>
                          <a:spcPts val="0"/>
                        </a:spcAft>
                        <a:buNone/>
                      </a:pPr>
                      <a:r>
                        <a:rPr lang="en-US" sz="1600"/>
                        <a:t>309,171</a:t>
                      </a:r>
                      <a:endParaRPr/>
                    </a:p>
                  </a:txBody>
                  <a:tcPr marL="91450" marR="91450" marT="45725" marB="45725"/>
                </a:tc>
                <a:tc>
                  <a:txBody>
                    <a:bodyPr/>
                    <a:lstStyle/>
                    <a:p>
                      <a:pPr marL="0" marR="0" lvl="0" indent="0" algn="l" rtl="0">
                        <a:spcBef>
                          <a:spcPts val="0"/>
                        </a:spcBef>
                        <a:spcAft>
                          <a:spcPts val="0"/>
                        </a:spcAft>
                        <a:buNone/>
                      </a:pPr>
                      <a:r>
                        <a:rPr lang="en-US" sz="1600"/>
                        <a:t>313,804</a:t>
                      </a:r>
                      <a:endParaRPr/>
                    </a:p>
                  </a:txBody>
                  <a:tcPr marL="91450" marR="91450" marT="45725" marB="45725"/>
                </a:tc>
                <a:tc>
                  <a:txBody>
                    <a:bodyPr/>
                    <a:lstStyle/>
                    <a:p>
                      <a:pPr marL="0" marR="0" lvl="0" indent="0" algn="l" rtl="0">
                        <a:spcBef>
                          <a:spcPts val="0"/>
                        </a:spcBef>
                        <a:spcAft>
                          <a:spcPts val="0"/>
                        </a:spcAft>
                        <a:buNone/>
                      </a:pPr>
                      <a:r>
                        <a:rPr lang="en-US" sz="1600"/>
                        <a:t>318,626</a:t>
                      </a:r>
                      <a:endParaRPr/>
                    </a:p>
                  </a:txBody>
                  <a:tcPr marL="91450" marR="91450" marT="45725" marB="45725"/>
                </a:tc>
                <a:tc>
                  <a:txBody>
                    <a:bodyPr/>
                    <a:lstStyle/>
                    <a:p>
                      <a:pPr marL="0" marR="0" lvl="0" indent="0" algn="l" rtl="0">
                        <a:spcBef>
                          <a:spcPts val="0"/>
                        </a:spcBef>
                        <a:spcAft>
                          <a:spcPts val="0"/>
                        </a:spcAft>
                        <a:buNone/>
                      </a:pPr>
                      <a:r>
                        <a:rPr lang="en-US" sz="1600"/>
                        <a:t>320,223</a:t>
                      </a:r>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ACA SMALL GROUP MARKET</a:t>
            </a:r>
            <a:endParaRPr/>
          </a:p>
        </p:txBody>
      </p:sp>
      <p:sp>
        <p:nvSpPr>
          <p:cNvPr id="312" name="Google Shape;312;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Char char="•"/>
            </a:pPr>
            <a:r>
              <a:rPr lang="en-US"/>
              <a:t>Carriers offering small employer coverage for 2022:</a:t>
            </a:r>
            <a:endParaRPr/>
          </a:p>
          <a:p>
            <a:pPr marL="742950" lvl="1" indent="-285750" algn="l" rtl="0">
              <a:spcBef>
                <a:spcPts val="360"/>
              </a:spcBef>
              <a:spcAft>
                <a:spcPts val="0"/>
              </a:spcAft>
              <a:buClr>
                <a:srgbClr val="00607F"/>
              </a:buClr>
              <a:buSzPts val="1800"/>
              <a:buChar char="–"/>
            </a:pPr>
            <a:r>
              <a:rPr lang="en-US">
                <a:solidFill>
                  <a:srgbClr val="00607F"/>
                </a:solidFill>
              </a:rPr>
              <a:t>Blue Cross and Blue Shield of Nebraska</a:t>
            </a:r>
            <a:endParaRPr/>
          </a:p>
          <a:p>
            <a:pPr marL="742950" lvl="1" indent="-285750" algn="l" rtl="0">
              <a:spcBef>
                <a:spcPts val="360"/>
              </a:spcBef>
              <a:spcAft>
                <a:spcPts val="0"/>
              </a:spcAft>
              <a:buClr>
                <a:srgbClr val="00607F"/>
              </a:buClr>
              <a:buSzPts val="1800"/>
              <a:buChar char="–"/>
            </a:pPr>
            <a:r>
              <a:rPr lang="en-US">
                <a:solidFill>
                  <a:srgbClr val="00607F"/>
                </a:solidFill>
              </a:rPr>
              <a:t>UnitedHealthCare</a:t>
            </a:r>
            <a:endParaRPr>
              <a:solidFill>
                <a:srgbClr val="00607F"/>
              </a:solidFill>
            </a:endParaRPr>
          </a:p>
          <a:p>
            <a:pPr marL="742950" lvl="1" indent="-285750" algn="l" rtl="0">
              <a:spcBef>
                <a:spcPts val="360"/>
              </a:spcBef>
              <a:spcAft>
                <a:spcPts val="0"/>
              </a:spcAft>
              <a:buClr>
                <a:srgbClr val="00607F"/>
              </a:buClr>
              <a:buSzPts val="1800"/>
              <a:buChar char="–"/>
            </a:pPr>
            <a:r>
              <a:rPr lang="en-US">
                <a:solidFill>
                  <a:srgbClr val="00607F"/>
                </a:solidFill>
              </a:rPr>
              <a:t>Medica</a:t>
            </a:r>
            <a:endParaRPr/>
          </a:p>
          <a:p>
            <a:pPr marL="742950" lvl="1" indent="-285750" algn="l" rtl="0">
              <a:spcBef>
                <a:spcPts val="360"/>
              </a:spcBef>
              <a:spcAft>
                <a:spcPts val="0"/>
              </a:spcAft>
              <a:buClr>
                <a:srgbClr val="00607F"/>
              </a:buClr>
              <a:buSzPts val="1800"/>
              <a:buChar char="–"/>
            </a:pPr>
            <a:r>
              <a:rPr lang="en-US">
                <a:solidFill>
                  <a:srgbClr val="00607F"/>
                </a:solidFill>
              </a:rPr>
              <a:t>Bright Health</a:t>
            </a:r>
            <a:endParaRPr/>
          </a:p>
          <a:p>
            <a:pPr marL="742950" lvl="1" indent="-285750" algn="l" rtl="0">
              <a:spcBef>
                <a:spcPts val="360"/>
              </a:spcBef>
              <a:spcAft>
                <a:spcPts val="0"/>
              </a:spcAft>
              <a:buClr>
                <a:srgbClr val="00607F"/>
              </a:buClr>
              <a:buSzPts val="1800"/>
              <a:buChar char="–"/>
            </a:pPr>
            <a:r>
              <a:rPr lang="en-US">
                <a:solidFill>
                  <a:srgbClr val="00607F"/>
                </a:solidFill>
              </a:rPr>
              <a:t>Aetna</a:t>
            </a:r>
            <a:endParaRPr/>
          </a:p>
          <a:p>
            <a:pPr marL="342900" lvl="0" indent="-342900" algn="l" rtl="0">
              <a:spcBef>
                <a:spcPts val="360"/>
              </a:spcBef>
              <a:spcAft>
                <a:spcPts val="0"/>
              </a:spcAft>
              <a:buClr>
                <a:srgbClr val="00607F"/>
              </a:buClr>
              <a:buSzPts val="1800"/>
              <a:buChar char="•"/>
            </a:pPr>
            <a:r>
              <a:rPr lang="en-US"/>
              <a:t>Approximately 40,643 enrollees in 2021.</a:t>
            </a:r>
            <a:endParaRPr/>
          </a:p>
          <a:p>
            <a:pPr marL="342900" lvl="0" indent="-342900" algn="l" rtl="0">
              <a:spcBef>
                <a:spcPts val="360"/>
              </a:spcBef>
              <a:spcAft>
                <a:spcPts val="0"/>
              </a:spcAft>
              <a:buClr>
                <a:srgbClr val="00607F"/>
              </a:buClr>
              <a:buSzPts val="1800"/>
              <a:buChar char="•"/>
            </a:pPr>
            <a:r>
              <a:rPr lang="en-US"/>
              <a:t>Increases for 2022 range from 0% to 8.7%.</a:t>
            </a:r>
            <a:endParaRPr/>
          </a:p>
          <a:p>
            <a:pPr marL="342900" lvl="0" indent="-228600" algn="l" rtl="0">
              <a:spcBef>
                <a:spcPts val="360"/>
              </a:spcBef>
              <a:spcAft>
                <a:spcPts val="0"/>
              </a:spcAft>
              <a:buClr>
                <a:srgbClr val="00607F"/>
              </a:buClr>
              <a:buSzPts val="1800"/>
              <a:buNone/>
            </a:pPr>
            <a:endParaRPr>
              <a:solidFill>
                <a:srgbClr val="00607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SHOPPING FOR HEALTH INSURANCE</a:t>
            </a:r>
            <a:br>
              <a:rPr lang="en-US"/>
            </a:br>
            <a:r>
              <a:rPr lang="en-US"/>
              <a:t>ACA AND OTHER OPTIONS</a:t>
            </a:r>
            <a:endParaRPr/>
          </a:p>
        </p:txBody>
      </p:sp>
      <p:sp>
        <p:nvSpPr>
          <p:cNvPr id="318" name="Google Shape;318;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Char char="•"/>
            </a:pPr>
            <a:r>
              <a:rPr lang="en-US"/>
              <a:t>Identify your current health care needs and keep these in mind as you compare health insurance policies.</a:t>
            </a:r>
            <a:endParaRPr/>
          </a:p>
          <a:p>
            <a:pPr marL="742950" lvl="1" indent="-285750" algn="l" rtl="0">
              <a:spcBef>
                <a:spcPts val="360"/>
              </a:spcBef>
              <a:spcAft>
                <a:spcPts val="0"/>
              </a:spcAft>
              <a:buClr>
                <a:srgbClr val="00607F"/>
              </a:buClr>
              <a:buSzPts val="1800"/>
              <a:buChar char="–"/>
            </a:pPr>
            <a:r>
              <a:rPr lang="en-US">
                <a:solidFill>
                  <a:srgbClr val="00607F"/>
                </a:solidFill>
              </a:rPr>
              <a:t>Doctors</a:t>
            </a:r>
            <a:endParaRPr/>
          </a:p>
          <a:p>
            <a:pPr marL="742950" lvl="1" indent="-285750" algn="l" rtl="0">
              <a:spcBef>
                <a:spcPts val="360"/>
              </a:spcBef>
              <a:spcAft>
                <a:spcPts val="0"/>
              </a:spcAft>
              <a:buClr>
                <a:srgbClr val="00607F"/>
              </a:buClr>
              <a:buSzPts val="1800"/>
              <a:buChar char="–"/>
            </a:pPr>
            <a:r>
              <a:rPr lang="en-US">
                <a:solidFill>
                  <a:srgbClr val="00607F"/>
                </a:solidFill>
              </a:rPr>
              <a:t>Services</a:t>
            </a:r>
            <a:endParaRPr/>
          </a:p>
          <a:p>
            <a:pPr marL="742950" lvl="1" indent="-285750" algn="l" rtl="0">
              <a:spcBef>
                <a:spcPts val="360"/>
              </a:spcBef>
              <a:spcAft>
                <a:spcPts val="0"/>
              </a:spcAft>
              <a:buClr>
                <a:srgbClr val="00607F"/>
              </a:buClr>
              <a:buSzPts val="1800"/>
              <a:buChar char="–"/>
            </a:pPr>
            <a:r>
              <a:rPr lang="en-US">
                <a:solidFill>
                  <a:srgbClr val="00607F"/>
                </a:solidFill>
              </a:rPr>
              <a:t>Prescription drugs</a:t>
            </a:r>
            <a:endParaRPr/>
          </a:p>
          <a:p>
            <a:pPr marL="742950" lvl="1" indent="-285750" algn="l" rtl="0">
              <a:spcBef>
                <a:spcPts val="360"/>
              </a:spcBef>
              <a:spcAft>
                <a:spcPts val="0"/>
              </a:spcAft>
              <a:buClr>
                <a:srgbClr val="00607F"/>
              </a:buClr>
              <a:buSzPts val="1800"/>
              <a:buChar char="–"/>
            </a:pPr>
            <a:r>
              <a:rPr lang="en-US">
                <a:solidFill>
                  <a:srgbClr val="00607F"/>
                </a:solidFill>
              </a:rPr>
              <a:t>Excluded services or waiting periods for pre-existing conditions (if non-ACA plan)</a:t>
            </a:r>
            <a:endParaRPr/>
          </a:p>
          <a:p>
            <a:pPr marL="342900" lvl="0" indent="-342900" algn="l" rtl="0">
              <a:spcBef>
                <a:spcPts val="360"/>
              </a:spcBef>
              <a:spcAft>
                <a:spcPts val="0"/>
              </a:spcAft>
              <a:buClr>
                <a:srgbClr val="00607F"/>
              </a:buClr>
              <a:buSzPts val="1800"/>
              <a:buChar char="•"/>
            </a:pPr>
            <a:r>
              <a:rPr lang="en-US"/>
              <a:t>Compare health insurance policies.</a:t>
            </a:r>
            <a:endParaRPr/>
          </a:p>
          <a:p>
            <a:pPr marL="342900" lvl="0" indent="-342900" algn="l" rtl="0">
              <a:spcBef>
                <a:spcPts val="360"/>
              </a:spcBef>
              <a:spcAft>
                <a:spcPts val="0"/>
              </a:spcAft>
              <a:buClr>
                <a:srgbClr val="00607F"/>
              </a:buClr>
              <a:buSzPts val="1800"/>
              <a:buChar char="•"/>
            </a:pPr>
            <a:r>
              <a:rPr lang="en-US"/>
              <a:t>Compare the costs, including:</a:t>
            </a:r>
            <a:endParaRPr/>
          </a:p>
          <a:p>
            <a:pPr marL="742950" lvl="1" indent="-285750" algn="l" rtl="0">
              <a:spcBef>
                <a:spcPts val="360"/>
              </a:spcBef>
              <a:spcAft>
                <a:spcPts val="0"/>
              </a:spcAft>
              <a:buClr>
                <a:srgbClr val="00607F"/>
              </a:buClr>
              <a:buSzPts val="1800"/>
              <a:buChar char="–"/>
            </a:pPr>
            <a:r>
              <a:rPr lang="en-US">
                <a:solidFill>
                  <a:srgbClr val="00607F"/>
                </a:solidFill>
              </a:rPr>
              <a:t>Premiums</a:t>
            </a:r>
            <a:endParaRPr/>
          </a:p>
          <a:p>
            <a:pPr marL="742950" lvl="1" indent="-285750" algn="l" rtl="0">
              <a:spcBef>
                <a:spcPts val="360"/>
              </a:spcBef>
              <a:spcAft>
                <a:spcPts val="0"/>
              </a:spcAft>
              <a:buClr>
                <a:srgbClr val="00607F"/>
              </a:buClr>
              <a:buSzPts val="1800"/>
              <a:buChar char="–"/>
            </a:pPr>
            <a:r>
              <a:rPr lang="en-US">
                <a:solidFill>
                  <a:srgbClr val="00607F"/>
                </a:solidFill>
              </a:rPr>
              <a:t>Copays</a:t>
            </a:r>
            <a:endParaRPr/>
          </a:p>
          <a:p>
            <a:pPr marL="742950" lvl="1" indent="-285750" algn="l" rtl="0">
              <a:spcBef>
                <a:spcPts val="360"/>
              </a:spcBef>
              <a:spcAft>
                <a:spcPts val="0"/>
              </a:spcAft>
              <a:buClr>
                <a:srgbClr val="00607F"/>
              </a:buClr>
              <a:buSzPts val="1800"/>
              <a:buChar char="–"/>
            </a:pPr>
            <a:r>
              <a:rPr lang="en-US">
                <a:solidFill>
                  <a:srgbClr val="00607F"/>
                </a:solidFill>
              </a:rPr>
              <a:t>Deductibles</a:t>
            </a:r>
            <a:endParaRPr/>
          </a:p>
          <a:p>
            <a:pPr marL="742950" lvl="1" indent="-285750" algn="l" rtl="0">
              <a:spcBef>
                <a:spcPts val="360"/>
              </a:spcBef>
              <a:spcAft>
                <a:spcPts val="0"/>
              </a:spcAft>
              <a:buClr>
                <a:srgbClr val="00607F"/>
              </a:buClr>
              <a:buSzPts val="1800"/>
              <a:buChar char="–"/>
            </a:pPr>
            <a:r>
              <a:rPr lang="en-US">
                <a:solidFill>
                  <a:srgbClr val="00607F"/>
                </a:solidFill>
              </a:rPr>
              <a:t>Maximum out-of-pocket</a:t>
            </a:r>
            <a:endParaRPr/>
          </a:p>
          <a:p>
            <a:pPr marL="742950" lvl="1" indent="-285750" algn="l" rtl="0">
              <a:spcBef>
                <a:spcPts val="360"/>
              </a:spcBef>
              <a:spcAft>
                <a:spcPts val="0"/>
              </a:spcAft>
              <a:buClr>
                <a:srgbClr val="00607F"/>
              </a:buClr>
              <a:buSzPts val="1800"/>
              <a:buChar char="–"/>
            </a:pPr>
            <a:r>
              <a:rPr lang="en-US">
                <a:solidFill>
                  <a:srgbClr val="00607F"/>
                </a:solidFill>
              </a:rPr>
              <a:t>Annual or lifetime limits (if non-ACA plan)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GENERAL QUESTIONS TO ASK</a:t>
            </a:r>
            <a:endParaRPr/>
          </a:p>
        </p:txBody>
      </p:sp>
      <p:sp>
        <p:nvSpPr>
          <p:cNvPr id="324" name="Google Shape;324;p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Char char="•"/>
            </a:pPr>
            <a:r>
              <a:rPr lang="en-US"/>
              <a:t>How long does coverage under this policy last?</a:t>
            </a:r>
            <a:endParaRPr/>
          </a:p>
          <a:p>
            <a:pPr marL="342900" lvl="0" indent="-342900" algn="l" rtl="0">
              <a:spcBef>
                <a:spcPts val="360"/>
              </a:spcBef>
              <a:spcAft>
                <a:spcPts val="0"/>
              </a:spcAft>
              <a:buClr>
                <a:srgbClr val="00607F"/>
              </a:buClr>
              <a:buSzPts val="1800"/>
              <a:buChar char="•"/>
            </a:pPr>
            <a:r>
              <a:rPr lang="en-US"/>
              <a:t>Does this policy cover pre-existing conditions?  Is there an additional charge?</a:t>
            </a:r>
            <a:endParaRPr/>
          </a:p>
          <a:p>
            <a:pPr marL="342900" lvl="0" indent="-342900" algn="l" rtl="0">
              <a:spcBef>
                <a:spcPts val="360"/>
              </a:spcBef>
              <a:spcAft>
                <a:spcPts val="0"/>
              </a:spcAft>
              <a:buClr>
                <a:srgbClr val="00607F"/>
              </a:buClr>
              <a:buSzPts val="1800"/>
              <a:buChar char="•"/>
            </a:pPr>
            <a:r>
              <a:rPr lang="en-US"/>
              <a:t>If I develop a health condition, can this policy be cancelled or not renewed, even if I’ve paid my premiums?</a:t>
            </a:r>
            <a:endParaRPr/>
          </a:p>
          <a:p>
            <a:pPr marL="342900" lvl="0" indent="-342900" algn="l" rtl="0">
              <a:spcBef>
                <a:spcPts val="360"/>
              </a:spcBef>
              <a:spcAft>
                <a:spcPts val="0"/>
              </a:spcAft>
              <a:buClr>
                <a:srgbClr val="00607F"/>
              </a:buClr>
              <a:buSzPts val="1800"/>
              <a:buChar char="•"/>
            </a:pPr>
            <a:r>
              <a:rPr lang="en-US"/>
              <a:t>Will my doctor or hospital bill the insurance company, or do I have to pay up front and get reimbursed?</a:t>
            </a:r>
            <a:endParaRPr/>
          </a:p>
          <a:p>
            <a:pPr marL="342900" lvl="0" indent="-342900" algn="l" rtl="0">
              <a:spcBef>
                <a:spcPts val="360"/>
              </a:spcBef>
              <a:spcAft>
                <a:spcPts val="0"/>
              </a:spcAft>
              <a:buClr>
                <a:srgbClr val="00607F"/>
              </a:buClr>
              <a:buSzPts val="1800"/>
              <a:buChar char="•"/>
            </a:pPr>
            <a:r>
              <a:rPr lang="en-US"/>
              <a:t>Does the policy require that I use a specific network of doctors or hospitals?</a:t>
            </a:r>
            <a:endParaRPr/>
          </a:p>
          <a:p>
            <a:pPr marL="342900" lvl="0" indent="-342900" algn="l" rtl="0">
              <a:spcBef>
                <a:spcPts val="360"/>
              </a:spcBef>
              <a:spcAft>
                <a:spcPts val="0"/>
              </a:spcAft>
              <a:buClr>
                <a:srgbClr val="00607F"/>
              </a:buClr>
              <a:buSzPts val="1800"/>
              <a:buChar char="•"/>
            </a:pPr>
            <a:r>
              <a:rPr lang="en-US"/>
              <a:t>Are my doctor and hospital in this plan’s network?</a:t>
            </a:r>
            <a:endParaRPr/>
          </a:p>
          <a:p>
            <a:pPr marL="342900" lvl="0" indent="-342900" algn="l" rtl="0">
              <a:spcBef>
                <a:spcPts val="360"/>
              </a:spcBef>
              <a:spcAft>
                <a:spcPts val="0"/>
              </a:spcAft>
              <a:buClr>
                <a:srgbClr val="00607F"/>
              </a:buClr>
              <a:buSzPts val="1800"/>
              <a:buChar char="•"/>
            </a:pPr>
            <a:r>
              <a:rPr lang="en-US"/>
              <a:t>Is there a point where I no longer have to pay anything out-of-pocket for health care services (MOOP)?</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QUESTIONS TO ASK:</a:t>
            </a:r>
            <a:br>
              <a:rPr lang="en-US"/>
            </a:br>
            <a:r>
              <a:rPr lang="en-US"/>
              <a:t>COVERAGE FOR SERVICES</a:t>
            </a:r>
            <a:endParaRPr/>
          </a:p>
        </p:txBody>
      </p:sp>
      <p:sp>
        <p:nvSpPr>
          <p:cNvPr id="330" name="Google Shape;330;p3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rgbClr val="00607F"/>
              </a:buClr>
              <a:buSzPts val="1800"/>
              <a:buChar char="•"/>
            </a:pPr>
            <a:r>
              <a:rPr lang="en-US"/>
              <a:t>Ask if these services are covered, and if there are limits on the number of covered visits or limits on what you pay out-of-pocket:</a:t>
            </a:r>
            <a:endParaRPr/>
          </a:p>
          <a:p>
            <a:pPr marL="742950" lvl="1" indent="-285750" algn="l" rtl="0">
              <a:spcBef>
                <a:spcPts val="360"/>
              </a:spcBef>
              <a:spcAft>
                <a:spcPts val="0"/>
              </a:spcAft>
              <a:buClr>
                <a:srgbClr val="00607F"/>
              </a:buClr>
              <a:buSzPts val="1800"/>
              <a:buChar char="–"/>
            </a:pPr>
            <a:r>
              <a:rPr lang="en-US">
                <a:solidFill>
                  <a:srgbClr val="00607F"/>
                </a:solidFill>
              </a:rPr>
              <a:t>Physician office visit</a:t>
            </a:r>
            <a:endParaRPr/>
          </a:p>
          <a:p>
            <a:pPr marL="742950" lvl="1" indent="-285750" algn="l" rtl="0">
              <a:spcBef>
                <a:spcPts val="360"/>
              </a:spcBef>
              <a:spcAft>
                <a:spcPts val="0"/>
              </a:spcAft>
              <a:buClr>
                <a:srgbClr val="00607F"/>
              </a:buClr>
              <a:buSzPts val="1800"/>
              <a:buChar char="–"/>
            </a:pPr>
            <a:r>
              <a:rPr lang="en-US">
                <a:solidFill>
                  <a:srgbClr val="00607F"/>
                </a:solidFill>
              </a:rPr>
              <a:t>Specialist office visit</a:t>
            </a:r>
            <a:endParaRPr/>
          </a:p>
          <a:p>
            <a:pPr marL="742950" lvl="1" indent="-285750" algn="l" rtl="0">
              <a:spcBef>
                <a:spcPts val="360"/>
              </a:spcBef>
              <a:spcAft>
                <a:spcPts val="0"/>
              </a:spcAft>
              <a:buClr>
                <a:srgbClr val="00607F"/>
              </a:buClr>
              <a:buSzPts val="1800"/>
              <a:buChar char="–"/>
            </a:pPr>
            <a:r>
              <a:rPr lang="en-US">
                <a:solidFill>
                  <a:srgbClr val="00607F"/>
                </a:solidFill>
              </a:rPr>
              <a:t>Preventive care (physicals, wellness visits, immunizations)</a:t>
            </a:r>
            <a:endParaRPr/>
          </a:p>
          <a:p>
            <a:pPr marL="742950" lvl="1" indent="-285750" algn="l" rtl="0">
              <a:spcBef>
                <a:spcPts val="360"/>
              </a:spcBef>
              <a:spcAft>
                <a:spcPts val="0"/>
              </a:spcAft>
              <a:buClr>
                <a:srgbClr val="00607F"/>
              </a:buClr>
              <a:buSzPts val="1800"/>
              <a:buChar char="–"/>
            </a:pPr>
            <a:r>
              <a:rPr lang="en-US">
                <a:solidFill>
                  <a:srgbClr val="00607F"/>
                </a:solidFill>
              </a:rPr>
              <a:t>Urgent care</a:t>
            </a:r>
            <a:endParaRPr/>
          </a:p>
          <a:p>
            <a:pPr marL="742950" lvl="1" indent="-285750" algn="l" rtl="0">
              <a:spcBef>
                <a:spcPts val="360"/>
              </a:spcBef>
              <a:spcAft>
                <a:spcPts val="0"/>
              </a:spcAft>
              <a:buClr>
                <a:srgbClr val="00607F"/>
              </a:buClr>
              <a:buSzPts val="1800"/>
              <a:buChar char="–"/>
            </a:pPr>
            <a:r>
              <a:rPr lang="en-US">
                <a:solidFill>
                  <a:srgbClr val="00607F"/>
                </a:solidFill>
              </a:rPr>
              <a:t>Hospital emergency care</a:t>
            </a:r>
            <a:endParaRPr/>
          </a:p>
          <a:p>
            <a:pPr marL="742950" lvl="1" indent="-285750" algn="l" rtl="0">
              <a:spcBef>
                <a:spcPts val="360"/>
              </a:spcBef>
              <a:spcAft>
                <a:spcPts val="0"/>
              </a:spcAft>
              <a:buClr>
                <a:srgbClr val="00607F"/>
              </a:buClr>
              <a:buSzPts val="1800"/>
              <a:buChar char="–"/>
            </a:pPr>
            <a:r>
              <a:rPr lang="en-US">
                <a:solidFill>
                  <a:srgbClr val="00607F"/>
                </a:solidFill>
              </a:rPr>
              <a:t>Hospital inpatient care</a:t>
            </a:r>
            <a:endParaRPr/>
          </a:p>
          <a:p>
            <a:pPr marL="742950" lvl="1" indent="-285750" algn="l" rtl="0">
              <a:spcBef>
                <a:spcPts val="360"/>
              </a:spcBef>
              <a:spcAft>
                <a:spcPts val="0"/>
              </a:spcAft>
              <a:buClr>
                <a:srgbClr val="00607F"/>
              </a:buClr>
              <a:buSzPts val="1800"/>
              <a:buChar char="–"/>
            </a:pPr>
            <a:r>
              <a:rPr lang="en-US">
                <a:solidFill>
                  <a:srgbClr val="00607F"/>
                </a:solidFill>
              </a:rPr>
              <a:t>Outpatient services</a:t>
            </a:r>
            <a:endParaRPr/>
          </a:p>
          <a:p>
            <a:pPr marL="742950" lvl="1" indent="-285750" algn="l" rtl="0">
              <a:spcBef>
                <a:spcPts val="360"/>
              </a:spcBef>
              <a:spcAft>
                <a:spcPts val="0"/>
              </a:spcAft>
              <a:buClr>
                <a:srgbClr val="00607F"/>
              </a:buClr>
              <a:buSzPts val="1800"/>
              <a:buChar char="–"/>
            </a:pPr>
            <a:r>
              <a:rPr lang="en-US">
                <a:solidFill>
                  <a:srgbClr val="00607F"/>
                </a:solidFill>
              </a:rPr>
              <a:t>Laboratory services</a:t>
            </a:r>
            <a:endParaRPr/>
          </a:p>
          <a:p>
            <a:pPr marL="742950" lvl="1" indent="-285750" algn="l" rtl="0">
              <a:spcBef>
                <a:spcPts val="360"/>
              </a:spcBef>
              <a:spcAft>
                <a:spcPts val="0"/>
              </a:spcAft>
              <a:buClr>
                <a:srgbClr val="00607F"/>
              </a:buClr>
              <a:buSzPts val="1800"/>
              <a:buChar char="–"/>
            </a:pPr>
            <a:r>
              <a:rPr lang="en-US">
                <a:solidFill>
                  <a:srgbClr val="00607F"/>
                </a:solidFill>
              </a:rPr>
              <a:t>Maternity care</a:t>
            </a:r>
            <a:endParaRPr/>
          </a:p>
          <a:p>
            <a:pPr marL="742950" lvl="1" indent="-285750" algn="l" rtl="0">
              <a:spcBef>
                <a:spcPts val="360"/>
              </a:spcBef>
              <a:spcAft>
                <a:spcPts val="0"/>
              </a:spcAft>
              <a:buClr>
                <a:srgbClr val="00607F"/>
              </a:buClr>
              <a:buSzPts val="1800"/>
              <a:buChar char="–"/>
            </a:pPr>
            <a:r>
              <a:rPr lang="en-US">
                <a:solidFill>
                  <a:srgbClr val="00607F"/>
                </a:solidFill>
              </a:rPr>
              <a:t>Mental health and substance use disorder – inpatient</a:t>
            </a:r>
            <a:endParaRPr/>
          </a:p>
          <a:p>
            <a:pPr marL="742950" lvl="1" indent="-285750" algn="l" rtl="0">
              <a:spcBef>
                <a:spcPts val="360"/>
              </a:spcBef>
              <a:spcAft>
                <a:spcPts val="0"/>
              </a:spcAft>
              <a:buClr>
                <a:srgbClr val="00607F"/>
              </a:buClr>
              <a:buSzPts val="1800"/>
              <a:buChar char="–"/>
            </a:pPr>
            <a:r>
              <a:rPr lang="en-US">
                <a:solidFill>
                  <a:srgbClr val="00607F"/>
                </a:solidFill>
              </a:rPr>
              <a:t>Mental health and substance use disorder – outpatient</a:t>
            </a:r>
            <a:endParaRPr/>
          </a:p>
          <a:p>
            <a:pPr marL="742950" lvl="1" indent="-285750" algn="l" rtl="0">
              <a:spcBef>
                <a:spcPts val="360"/>
              </a:spcBef>
              <a:spcAft>
                <a:spcPts val="0"/>
              </a:spcAft>
              <a:buClr>
                <a:srgbClr val="00607F"/>
              </a:buClr>
              <a:buSzPts val="1800"/>
              <a:buChar char="–"/>
            </a:pPr>
            <a:r>
              <a:rPr lang="en-US">
                <a:solidFill>
                  <a:srgbClr val="00607F"/>
                </a:solidFill>
              </a:rPr>
              <a:t>Physical, occupational, or speech therapy; chiropractic</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SPECIFIC QUESTIONS TO ASK:</a:t>
            </a:r>
            <a:br>
              <a:rPr lang="en-US"/>
            </a:br>
            <a:r>
              <a:rPr lang="en-US"/>
              <a:t>PRESCRIPTION DRUGS</a:t>
            </a:r>
            <a:endParaRPr/>
          </a:p>
        </p:txBody>
      </p:sp>
      <p:sp>
        <p:nvSpPr>
          <p:cNvPr id="336" name="Google Shape;336;p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Char char="•"/>
            </a:pPr>
            <a:r>
              <a:rPr lang="en-US"/>
              <a:t>Does this policy cover prescription drugs?</a:t>
            </a:r>
            <a:endParaRPr/>
          </a:p>
          <a:p>
            <a:pPr marL="342900" lvl="0" indent="-342900" algn="l" rtl="0">
              <a:spcBef>
                <a:spcPts val="360"/>
              </a:spcBef>
              <a:spcAft>
                <a:spcPts val="0"/>
              </a:spcAft>
              <a:buClr>
                <a:srgbClr val="00607F"/>
              </a:buClr>
              <a:buSzPts val="1800"/>
              <a:buChar char="•"/>
            </a:pPr>
            <a:r>
              <a:rPr lang="en-US"/>
              <a:t>Does this policy cover the drugs I use?</a:t>
            </a:r>
            <a:endParaRPr/>
          </a:p>
          <a:p>
            <a:pPr marL="342900" lvl="0" indent="-342900" algn="l" rtl="0">
              <a:spcBef>
                <a:spcPts val="360"/>
              </a:spcBef>
              <a:spcAft>
                <a:spcPts val="0"/>
              </a:spcAft>
              <a:buClr>
                <a:srgbClr val="00607F"/>
              </a:buClr>
              <a:buSzPts val="1800"/>
              <a:buChar char="•"/>
            </a:pPr>
            <a:r>
              <a:rPr lang="en-US"/>
              <a:t>Are there limits or requirements for approval before I fill a prescription?</a:t>
            </a:r>
            <a:endParaRPr/>
          </a:p>
          <a:p>
            <a:pPr marL="342900" lvl="0" indent="-342900" algn="l" rtl="0">
              <a:spcBef>
                <a:spcPts val="360"/>
              </a:spcBef>
              <a:spcAft>
                <a:spcPts val="0"/>
              </a:spcAft>
              <a:buClr>
                <a:srgbClr val="00607F"/>
              </a:buClr>
              <a:buSzPts val="1800"/>
              <a:buChar char="•"/>
            </a:pPr>
            <a:r>
              <a:rPr lang="en-US"/>
              <a:t>What will I have to pay out-of-pocket for prescription drugs?</a:t>
            </a:r>
            <a:endParaRPr/>
          </a:p>
          <a:p>
            <a:pPr marL="742950" lvl="1" indent="-285750" algn="l" rtl="0">
              <a:spcBef>
                <a:spcPts val="360"/>
              </a:spcBef>
              <a:spcAft>
                <a:spcPts val="0"/>
              </a:spcAft>
              <a:buClr>
                <a:srgbClr val="00607F"/>
              </a:buClr>
              <a:buSzPts val="1800"/>
              <a:buChar char="–"/>
            </a:pPr>
            <a:r>
              <a:rPr lang="en-US">
                <a:solidFill>
                  <a:srgbClr val="00607F"/>
                </a:solidFill>
              </a:rPr>
              <a:t>Tier 1</a:t>
            </a:r>
            <a:endParaRPr/>
          </a:p>
          <a:p>
            <a:pPr marL="742950" lvl="1" indent="-285750" algn="l" rtl="0">
              <a:spcBef>
                <a:spcPts val="360"/>
              </a:spcBef>
              <a:spcAft>
                <a:spcPts val="0"/>
              </a:spcAft>
              <a:buClr>
                <a:srgbClr val="00607F"/>
              </a:buClr>
              <a:buSzPts val="1800"/>
              <a:buChar char="–"/>
            </a:pPr>
            <a:r>
              <a:rPr lang="en-US">
                <a:solidFill>
                  <a:srgbClr val="00607F"/>
                </a:solidFill>
              </a:rPr>
              <a:t>Tier 2</a:t>
            </a:r>
            <a:endParaRPr/>
          </a:p>
          <a:p>
            <a:pPr marL="742950" lvl="1" indent="-285750" algn="l" rtl="0">
              <a:spcBef>
                <a:spcPts val="360"/>
              </a:spcBef>
              <a:spcAft>
                <a:spcPts val="0"/>
              </a:spcAft>
              <a:buClr>
                <a:srgbClr val="00607F"/>
              </a:buClr>
              <a:buSzPts val="1800"/>
              <a:buChar char="–"/>
            </a:pPr>
            <a:r>
              <a:rPr lang="en-US">
                <a:solidFill>
                  <a:srgbClr val="00607F"/>
                </a:solidFill>
              </a:rPr>
              <a:t>Tier 3</a:t>
            </a:r>
            <a:endParaRPr/>
          </a:p>
          <a:p>
            <a:pPr marL="742950" lvl="1" indent="-285750" algn="l" rtl="0">
              <a:spcBef>
                <a:spcPts val="360"/>
              </a:spcBef>
              <a:spcAft>
                <a:spcPts val="0"/>
              </a:spcAft>
              <a:buClr>
                <a:srgbClr val="00607F"/>
              </a:buClr>
              <a:buSzPts val="1800"/>
              <a:buChar char="–"/>
            </a:pPr>
            <a:r>
              <a:rPr lang="en-US">
                <a:solidFill>
                  <a:srgbClr val="00607F"/>
                </a:solidFill>
              </a:rPr>
              <a:t>Mail order</a:t>
            </a:r>
            <a:endParaRPr/>
          </a:p>
          <a:p>
            <a:pPr marL="742950" lvl="1" indent="-285750" algn="l" rtl="0">
              <a:spcBef>
                <a:spcPts val="360"/>
              </a:spcBef>
              <a:spcAft>
                <a:spcPts val="0"/>
              </a:spcAft>
              <a:buClr>
                <a:srgbClr val="00607F"/>
              </a:buClr>
              <a:buSzPts val="1800"/>
              <a:buChar char="–"/>
            </a:pPr>
            <a:r>
              <a:rPr lang="en-US">
                <a:solidFill>
                  <a:srgbClr val="00607F"/>
                </a:solidFill>
              </a:rPr>
              <a:t>Specialty drugs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8"/>
          <p:cNvSpPr txBox="1">
            <a:spLocks noGrp="1"/>
          </p:cNvSpPr>
          <p:nvPr>
            <p:ph type="title"/>
          </p:nvPr>
        </p:nvSpPr>
        <p:spPr>
          <a:xfrm>
            <a:off x="457200" y="15240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SPECIFIC QUESTIONS TO ASK:</a:t>
            </a:r>
            <a:br>
              <a:rPr lang="en-US"/>
            </a:br>
            <a:r>
              <a:rPr lang="en-US"/>
              <a:t>COMPARING COSTS</a:t>
            </a:r>
            <a:endParaRPr/>
          </a:p>
        </p:txBody>
      </p:sp>
      <p:sp>
        <p:nvSpPr>
          <p:cNvPr id="342" name="Google Shape;342;p38"/>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rgbClr val="00607F"/>
              </a:buClr>
              <a:buSzPct val="100000"/>
              <a:buChar char="•"/>
            </a:pPr>
            <a:r>
              <a:rPr lang="en-US" b="1"/>
              <a:t>Premium questions:</a:t>
            </a:r>
            <a:endParaRPr/>
          </a:p>
          <a:p>
            <a:pPr marL="742950" lvl="1" indent="-285750" algn="l" rtl="0">
              <a:spcBef>
                <a:spcPts val="333"/>
              </a:spcBef>
              <a:spcAft>
                <a:spcPts val="0"/>
              </a:spcAft>
              <a:buClr>
                <a:srgbClr val="00607F"/>
              </a:buClr>
              <a:buSzPct val="100000"/>
              <a:buChar char="–"/>
            </a:pPr>
            <a:r>
              <a:rPr lang="en-US">
                <a:solidFill>
                  <a:srgbClr val="00607F"/>
                </a:solidFill>
              </a:rPr>
              <a:t>How much will I pay for coverage each month?</a:t>
            </a:r>
            <a:endParaRPr/>
          </a:p>
          <a:p>
            <a:pPr marL="742950" lvl="1" indent="-285750" algn="l" rtl="0">
              <a:spcBef>
                <a:spcPts val="333"/>
              </a:spcBef>
              <a:spcAft>
                <a:spcPts val="0"/>
              </a:spcAft>
              <a:buClr>
                <a:srgbClr val="00607F"/>
              </a:buClr>
              <a:buSzPct val="100000"/>
              <a:buChar char="–"/>
            </a:pPr>
            <a:r>
              <a:rPr lang="en-US">
                <a:solidFill>
                  <a:srgbClr val="00607F"/>
                </a:solidFill>
              </a:rPr>
              <a:t>Are there any other fees like application or membership fees?</a:t>
            </a:r>
            <a:endParaRPr/>
          </a:p>
          <a:p>
            <a:pPr marL="742950" lvl="1" indent="-285750" algn="l" rtl="0">
              <a:spcBef>
                <a:spcPts val="333"/>
              </a:spcBef>
              <a:spcAft>
                <a:spcPts val="0"/>
              </a:spcAft>
              <a:buClr>
                <a:srgbClr val="00607F"/>
              </a:buClr>
              <a:buSzPct val="100000"/>
              <a:buChar char="–"/>
            </a:pPr>
            <a:r>
              <a:rPr lang="en-US">
                <a:solidFill>
                  <a:srgbClr val="00607F"/>
                </a:solidFill>
              </a:rPr>
              <a:t>Will I pay more because I have a pre-existing condition?</a:t>
            </a:r>
            <a:endParaRPr/>
          </a:p>
          <a:p>
            <a:pPr marL="742950" lvl="1" indent="-285750" algn="l" rtl="0">
              <a:spcBef>
                <a:spcPts val="333"/>
              </a:spcBef>
              <a:spcAft>
                <a:spcPts val="0"/>
              </a:spcAft>
              <a:buClr>
                <a:srgbClr val="00607F"/>
              </a:buClr>
              <a:buSzPct val="100000"/>
              <a:buChar char="–"/>
            </a:pPr>
            <a:r>
              <a:rPr lang="en-US">
                <a:solidFill>
                  <a:srgbClr val="00607F"/>
                </a:solidFill>
              </a:rPr>
              <a:t>Will I receive financial help with out-of-pocket costs?</a:t>
            </a:r>
            <a:endParaRPr/>
          </a:p>
          <a:p>
            <a:pPr marL="742950" lvl="1" indent="-285750" algn="l" rtl="0">
              <a:spcBef>
                <a:spcPts val="333"/>
              </a:spcBef>
              <a:spcAft>
                <a:spcPts val="0"/>
              </a:spcAft>
              <a:buClr>
                <a:srgbClr val="00607F"/>
              </a:buClr>
              <a:buSzPct val="100000"/>
              <a:buChar char="–"/>
            </a:pPr>
            <a:r>
              <a:rPr lang="en-US">
                <a:solidFill>
                  <a:srgbClr val="00607F"/>
                </a:solidFill>
              </a:rPr>
              <a:t>Am I eligible for premium subsidies with this policy?</a:t>
            </a:r>
            <a:endParaRPr/>
          </a:p>
          <a:p>
            <a:pPr marL="342900" lvl="0" indent="-342900" algn="l" rtl="0">
              <a:spcBef>
                <a:spcPts val="333"/>
              </a:spcBef>
              <a:spcAft>
                <a:spcPts val="0"/>
              </a:spcAft>
              <a:buClr>
                <a:srgbClr val="00607F"/>
              </a:buClr>
              <a:buSzPct val="100000"/>
              <a:buChar char="•"/>
            </a:pPr>
            <a:r>
              <a:rPr lang="en-US" b="1"/>
              <a:t>What will I have to pay out-of-pocket, in addition to premiums?</a:t>
            </a:r>
            <a:endParaRPr/>
          </a:p>
          <a:p>
            <a:pPr marL="742950" lvl="1" indent="-285750" algn="l" rtl="0">
              <a:spcBef>
                <a:spcPts val="333"/>
              </a:spcBef>
              <a:spcAft>
                <a:spcPts val="0"/>
              </a:spcAft>
              <a:buClr>
                <a:srgbClr val="00607F"/>
              </a:buClr>
              <a:buSzPct val="100000"/>
              <a:buChar char="–"/>
            </a:pPr>
            <a:r>
              <a:rPr lang="en-US">
                <a:solidFill>
                  <a:srgbClr val="00607F"/>
                </a:solidFill>
              </a:rPr>
              <a:t>Deductible amounts:</a:t>
            </a:r>
            <a:endParaRPr/>
          </a:p>
          <a:p>
            <a:pPr marL="1143000" lvl="2" indent="-228600" algn="l" rtl="0">
              <a:spcBef>
                <a:spcPts val="333"/>
              </a:spcBef>
              <a:spcAft>
                <a:spcPts val="0"/>
              </a:spcAft>
              <a:buClr>
                <a:srgbClr val="00607F"/>
              </a:buClr>
              <a:buSzPct val="100000"/>
              <a:buChar char="•"/>
            </a:pPr>
            <a:r>
              <a:rPr lang="en-US">
                <a:solidFill>
                  <a:srgbClr val="00607F"/>
                </a:solidFill>
              </a:rPr>
              <a:t>In network</a:t>
            </a:r>
            <a:endParaRPr/>
          </a:p>
          <a:p>
            <a:pPr marL="1143000" lvl="2" indent="-228600" algn="l" rtl="0">
              <a:spcBef>
                <a:spcPts val="333"/>
              </a:spcBef>
              <a:spcAft>
                <a:spcPts val="0"/>
              </a:spcAft>
              <a:buClr>
                <a:srgbClr val="00607F"/>
              </a:buClr>
              <a:buSzPct val="100000"/>
              <a:buChar char="•"/>
            </a:pPr>
            <a:r>
              <a:rPr lang="en-US">
                <a:solidFill>
                  <a:srgbClr val="00607F"/>
                </a:solidFill>
              </a:rPr>
              <a:t>Out-of-network</a:t>
            </a:r>
            <a:endParaRPr/>
          </a:p>
          <a:p>
            <a:pPr marL="1143000" lvl="2" indent="-228600" algn="l" rtl="0">
              <a:spcBef>
                <a:spcPts val="333"/>
              </a:spcBef>
              <a:spcAft>
                <a:spcPts val="0"/>
              </a:spcAft>
              <a:buClr>
                <a:srgbClr val="00607F"/>
              </a:buClr>
              <a:buSzPct val="100000"/>
              <a:buChar char="•"/>
            </a:pPr>
            <a:r>
              <a:rPr lang="en-US">
                <a:solidFill>
                  <a:srgbClr val="00607F"/>
                </a:solidFill>
              </a:rPr>
              <a:t>Separate deductible for other services (like drugs)</a:t>
            </a:r>
            <a:endParaRPr/>
          </a:p>
          <a:p>
            <a:pPr marL="742950" lvl="1" indent="-285750" algn="l" rtl="0">
              <a:spcBef>
                <a:spcPts val="333"/>
              </a:spcBef>
              <a:spcAft>
                <a:spcPts val="0"/>
              </a:spcAft>
              <a:buClr>
                <a:srgbClr val="00607F"/>
              </a:buClr>
              <a:buSzPct val="100000"/>
              <a:buChar char="–"/>
            </a:pPr>
            <a:r>
              <a:rPr lang="en-US">
                <a:solidFill>
                  <a:srgbClr val="00607F"/>
                </a:solidFill>
              </a:rPr>
              <a:t>Coinsurance percentage</a:t>
            </a:r>
            <a:endParaRPr/>
          </a:p>
          <a:p>
            <a:pPr marL="742950" lvl="1" indent="-285750" algn="l" rtl="0">
              <a:spcBef>
                <a:spcPts val="333"/>
              </a:spcBef>
              <a:spcAft>
                <a:spcPts val="0"/>
              </a:spcAft>
              <a:buClr>
                <a:srgbClr val="00607F"/>
              </a:buClr>
              <a:buSzPct val="100000"/>
              <a:buChar char="–"/>
            </a:pPr>
            <a:r>
              <a:rPr lang="en-US">
                <a:solidFill>
                  <a:srgbClr val="00607F"/>
                </a:solidFill>
              </a:rPr>
              <a:t>Is there an annual limit on coverage (I pay all costs after the insurer pays a certain amount)?</a:t>
            </a:r>
            <a:endParaRPr/>
          </a:p>
          <a:p>
            <a:pPr marL="742950" lvl="1" indent="-285750" algn="l" rtl="0">
              <a:spcBef>
                <a:spcPts val="333"/>
              </a:spcBef>
              <a:spcAft>
                <a:spcPts val="0"/>
              </a:spcAft>
              <a:buClr>
                <a:srgbClr val="00607F"/>
              </a:buClr>
              <a:buSzPct val="100000"/>
              <a:buChar char="–"/>
            </a:pPr>
            <a:r>
              <a:rPr lang="en-US">
                <a:solidFill>
                  <a:srgbClr val="00607F"/>
                </a:solidFill>
              </a:rPr>
              <a:t>Is there a lifetime limit on coverage (I pay all costs after the insurer pays a certain amount)?</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a:t>HEALTH INSURANCE: SPECIAL TOPICS</a:t>
            </a:r>
            <a:endParaRPr/>
          </a:p>
        </p:txBody>
      </p:sp>
      <p:sp>
        <p:nvSpPr>
          <p:cNvPr id="348" name="Google Shape;348;p3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INSURANCE IS IMPORTANT IN NEBRASKA</a:t>
            </a:r>
            <a:endParaRPr/>
          </a:p>
        </p:txBody>
      </p:sp>
      <p:sp>
        <p:nvSpPr>
          <p:cNvPr id="121" name="Google Shape;121;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spcBef>
                <a:spcPts val="0"/>
              </a:spcBef>
              <a:spcAft>
                <a:spcPts val="0"/>
              </a:spcAft>
              <a:buClr>
                <a:srgbClr val="00607F"/>
              </a:buClr>
              <a:buSzPct val="100000"/>
              <a:buChar char="•"/>
            </a:pPr>
            <a:r>
              <a:rPr lang="en-US" sz="2800"/>
              <a:t>Nebraska’s domestic insurers rank:</a:t>
            </a:r>
            <a:endParaRPr/>
          </a:p>
          <a:p>
            <a:pPr marL="742950" lvl="1" indent="-285750" algn="l" rtl="0">
              <a:spcBef>
                <a:spcPts val="1034"/>
              </a:spcBef>
              <a:spcAft>
                <a:spcPts val="0"/>
              </a:spcAft>
              <a:buClr>
                <a:srgbClr val="00607F"/>
              </a:buClr>
              <a:buSzPct val="100000"/>
              <a:buChar char="–"/>
            </a:pPr>
            <a:r>
              <a:rPr lang="en-US" sz="2800">
                <a:solidFill>
                  <a:srgbClr val="00607F"/>
                </a:solidFill>
              </a:rPr>
              <a:t>First nationally in surplus (assets against liabilities, $341,153,881,401).</a:t>
            </a:r>
            <a:endParaRPr/>
          </a:p>
          <a:p>
            <a:pPr marL="742950" lvl="1" indent="-285750" algn="l" rtl="0">
              <a:spcBef>
                <a:spcPts val="1034"/>
              </a:spcBef>
              <a:spcAft>
                <a:spcPts val="0"/>
              </a:spcAft>
              <a:buClr>
                <a:srgbClr val="00607F"/>
              </a:buClr>
              <a:buSzPct val="100000"/>
              <a:buChar char="–"/>
            </a:pPr>
            <a:r>
              <a:rPr lang="en-US" sz="2800">
                <a:solidFill>
                  <a:srgbClr val="00607F"/>
                </a:solidFill>
              </a:rPr>
              <a:t>Third nationally in assets (includes reserves, $853,019,688,439 of oversight responsibility for NDOI).</a:t>
            </a:r>
            <a:endParaRPr/>
          </a:p>
          <a:p>
            <a:pPr marL="742950" lvl="1" indent="-285750" algn="l" rtl="0">
              <a:spcBef>
                <a:spcPts val="1034"/>
              </a:spcBef>
              <a:spcAft>
                <a:spcPts val="0"/>
              </a:spcAft>
              <a:buClr>
                <a:srgbClr val="00607F"/>
              </a:buClr>
              <a:buSzPct val="100000"/>
              <a:buChar char="–"/>
            </a:pPr>
            <a:r>
              <a:rPr lang="en-US" sz="2800">
                <a:solidFill>
                  <a:srgbClr val="00607F"/>
                </a:solidFill>
              </a:rPr>
              <a:t>Eleventh nationally in premiums written ($45,272,790,775).</a:t>
            </a:r>
            <a:endParaRPr/>
          </a:p>
          <a:p>
            <a:pPr marL="342900" lvl="0" indent="-342900" algn="l" rtl="0">
              <a:spcBef>
                <a:spcPts val="1034"/>
              </a:spcBef>
              <a:spcAft>
                <a:spcPts val="0"/>
              </a:spcAft>
              <a:buClr>
                <a:srgbClr val="00607F"/>
              </a:buClr>
              <a:buSzPct val="100000"/>
              <a:buChar char="•"/>
            </a:pPr>
            <a:r>
              <a:rPr lang="en-US" sz="2800"/>
              <a:t>Industry concentration for employment is high.  Nebraska has 84% more jobs in the insurance industry than would be expected in a state of its size.  </a:t>
            </a:r>
            <a:endParaRPr/>
          </a:p>
          <a:p>
            <a:pPr marL="742950" lvl="1" indent="-285750" algn="l" rtl="0">
              <a:spcBef>
                <a:spcPts val="1034"/>
              </a:spcBef>
              <a:spcAft>
                <a:spcPts val="0"/>
              </a:spcAft>
              <a:buClr>
                <a:srgbClr val="00607F"/>
              </a:buClr>
              <a:buSzPct val="100000"/>
              <a:buChar char="–"/>
            </a:pPr>
            <a:r>
              <a:rPr lang="en-US" sz="2800">
                <a:solidFill>
                  <a:srgbClr val="00607F"/>
                </a:solidFill>
              </a:rPr>
              <a:t>This is the second highest insurance job concentration for any state.</a:t>
            </a:r>
            <a:endParaRPr/>
          </a:p>
          <a:p>
            <a:pPr marL="0" lvl="0" indent="0" algn="l" rtl="0">
              <a:spcBef>
                <a:spcPts val="879"/>
              </a:spcBef>
              <a:spcAft>
                <a:spcPts val="0"/>
              </a:spcAft>
              <a:buClr>
                <a:srgbClr val="00607F"/>
              </a:buClr>
              <a:buSzPct val="100000"/>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BEHAVIORAL HEALTH DURING COVID</a:t>
            </a:r>
            <a:endParaRPr/>
          </a:p>
        </p:txBody>
      </p:sp>
      <p:sp>
        <p:nvSpPr>
          <p:cNvPr id="354" name="Google Shape;354;p40"/>
          <p:cNvSpPr txBox="1">
            <a:spLocks noGrp="1"/>
          </p:cNvSpPr>
          <p:nvPr>
            <p:ph type="body" idx="1"/>
          </p:nvPr>
        </p:nvSpPr>
        <p:spPr>
          <a:xfrm>
            <a:off x="457200" y="1295401"/>
            <a:ext cx="8229600" cy="4419599"/>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rgbClr val="00607F"/>
              </a:buClr>
              <a:buSzPts val="1800"/>
              <a:buChar char="•"/>
            </a:pPr>
            <a:r>
              <a:rPr lang="en-US"/>
              <a:t>Congress appropriated approximately $8 billion to the Substance Abuse and Mental Health Services Administration (SAMHSA) as Covid relief.</a:t>
            </a:r>
            <a:endParaRPr/>
          </a:p>
          <a:p>
            <a:pPr marL="342900" lvl="0" indent="-342900" algn="l" rtl="0">
              <a:spcBef>
                <a:spcPts val="360"/>
              </a:spcBef>
              <a:spcAft>
                <a:spcPts val="0"/>
              </a:spcAft>
              <a:buClr>
                <a:srgbClr val="00607F"/>
              </a:buClr>
              <a:buSzPts val="1800"/>
              <a:buChar char="•"/>
            </a:pPr>
            <a:r>
              <a:rPr lang="en-US"/>
              <a:t>Lifestyle changes instituted to prevent spread of COVID-19 appear to have adversely affected the mental health of many Americans.</a:t>
            </a:r>
            <a:endParaRPr/>
          </a:p>
          <a:p>
            <a:pPr marL="742950" lvl="1" indent="-285750" algn="l" rtl="0">
              <a:spcBef>
                <a:spcPts val="360"/>
              </a:spcBef>
              <a:spcAft>
                <a:spcPts val="0"/>
              </a:spcAft>
              <a:buClr>
                <a:srgbClr val="00607F"/>
              </a:buClr>
              <a:buSzPts val="1800"/>
              <a:buChar char="–"/>
            </a:pPr>
            <a:r>
              <a:rPr lang="en-US">
                <a:solidFill>
                  <a:srgbClr val="00607F"/>
                </a:solidFill>
              </a:rPr>
              <a:t>Some studies show elevated emotional distress, anxiety, depression, substance use, and drug-related overdoses in 2020 and 2021.</a:t>
            </a:r>
            <a:endParaRPr/>
          </a:p>
          <a:p>
            <a:pPr marL="342900" lvl="0" indent="-342900" algn="l" rtl="0">
              <a:spcBef>
                <a:spcPts val="360"/>
              </a:spcBef>
              <a:spcAft>
                <a:spcPts val="0"/>
              </a:spcAft>
              <a:buClr>
                <a:srgbClr val="00607F"/>
              </a:buClr>
              <a:buSzPts val="1800"/>
              <a:buChar char="•"/>
            </a:pPr>
            <a:r>
              <a:rPr lang="en-US"/>
              <a:t>Physical distancing associated with the pandemic required changes in service delivery for behavioral health.</a:t>
            </a:r>
            <a:endParaRPr/>
          </a:p>
          <a:p>
            <a:pPr marL="742950" lvl="1" indent="-285750" algn="l" rtl="0">
              <a:spcBef>
                <a:spcPts val="360"/>
              </a:spcBef>
              <a:spcAft>
                <a:spcPts val="0"/>
              </a:spcAft>
              <a:buClr>
                <a:srgbClr val="00607F"/>
              </a:buClr>
              <a:buSzPts val="1800"/>
              <a:buChar char="–"/>
            </a:pPr>
            <a:r>
              <a:rPr lang="en-US">
                <a:solidFill>
                  <a:srgbClr val="00607F"/>
                </a:solidFill>
              </a:rPr>
              <a:t>In response to the pandemic, the federal government relaxed privacy rules (HIPAA) to allow increased use of telehealth for behavioral health.</a:t>
            </a:r>
            <a:endParaRPr/>
          </a:p>
          <a:p>
            <a:pPr marL="742950" lvl="1" indent="-285750" algn="l" rtl="0">
              <a:spcBef>
                <a:spcPts val="360"/>
              </a:spcBef>
              <a:spcAft>
                <a:spcPts val="0"/>
              </a:spcAft>
              <a:buClr>
                <a:srgbClr val="00607F"/>
              </a:buClr>
              <a:buSzPts val="1800"/>
              <a:buChar char="–"/>
            </a:pPr>
            <a:r>
              <a:rPr lang="en-US">
                <a:solidFill>
                  <a:srgbClr val="00607F"/>
                </a:solidFill>
              </a:rPr>
              <a:t>Some states used mobile units to deliver treatments that cannot be administered by telehealth, such as medication-assisted treatment for opioid use disorder.</a:t>
            </a:r>
            <a:endParaRPr/>
          </a:p>
          <a:p>
            <a:pPr marL="342900" lvl="0" indent="-342900" algn="l" rtl="0">
              <a:spcBef>
                <a:spcPts val="360"/>
              </a:spcBef>
              <a:spcAft>
                <a:spcPts val="0"/>
              </a:spcAft>
              <a:buClr>
                <a:srgbClr val="00607F"/>
              </a:buClr>
              <a:buSzPts val="1800"/>
              <a:buChar char="•"/>
            </a:pPr>
            <a:r>
              <a:rPr lang="en-US"/>
              <a:t>As the pandemic eventually subsides, the federal government will likely consider whether to make some of these relaxed standards permanent.</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NEBRASKA TELEHEALTH LAWS</a:t>
            </a:r>
            <a:endParaRPr/>
          </a:p>
        </p:txBody>
      </p:sp>
      <p:sp>
        <p:nvSpPr>
          <p:cNvPr id="360" name="Google Shape;360;p41"/>
          <p:cNvSpPr txBox="1">
            <a:spLocks noGrp="1"/>
          </p:cNvSpPr>
          <p:nvPr>
            <p:ph type="body" idx="1"/>
          </p:nvPr>
        </p:nvSpPr>
        <p:spPr>
          <a:xfrm>
            <a:off x="457200" y="1600201"/>
            <a:ext cx="8229600" cy="4190999"/>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rgbClr val="00607F"/>
              </a:buClr>
              <a:buSzPct val="100000"/>
              <a:buChar char="•"/>
            </a:pPr>
            <a:r>
              <a:rPr lang="en-US"/>
              <a:t>Laws for Nebraska telehealth:</a:t>
            </a:r>
            <a:endParaRPr/>
          </a:p>
          <a:p>
            <a:pPr marL="342900" lvl="0" indent="-342900" algn="l" rtl="0">
              <a:spcBef>
                <a:spcPts val="333"/>
              </a:spcBef>
              <a:spcAft>
                <a:spcPts val="0"/>
              </a:spcAft>
              <a:buClr>
                <a:srgbClr val="00607F"/>
              </a:buClr>
              <a:buSzPct val="100000"/>
              <a:buChar char="•"/>
            </a:pPr>
            <a:r>
              <a:rPr lang="en-US"/>
              <a:t>LB257 (2015)</a:t>
            </a:r>
            <a:endParaRPr/>
          </a:p>
          <a:p>
            <a:pPr marL="742950" lvl="1" indent="-285750" algn="l" rtl="0">
              <a:spcBef>
                <a:spcPts val="333"/>
              </a:spcBef>
              <a:spcAft>
                <a:spcPts val="0"/>
              </a:spcAft>
              <a:buClr>
                <a:srgbClr val="00607F"/>
              </a:buClr>
              <a:buSzPct val="100000"/>
              <a:buChar char="–"/>
            </a:pPr>
            <a:r>
              <a:rPr lang="en-US">
                <a:solidFill>
                  <a:srgbClr val="00607F"/>
                </a:solidFill>
              </a:rPr>
              <a:t>Insurer must provide description of services included in telehealth and any coverage for transmission costs or limitations to coverage.</a:t>
            </a:r>
            <a:endParaRPr/>
          </a:p>
          <a:p>
            <a:pPr marL="742950" lvl="1" indent="-285750" algn="l" rtl="0">
              <a:spcBef>
                <a:spcPts val="333"/>
              </a:spcBef>
              <a:spcAft>
                <a:spcPts val="0"/>
              </a:spcAft>
              <a:buClr>
                <a:srgbClr val="00607F"/>
              </a:buClr>
              <a:buSzPct val="100000"/>
              <a:buChar char="–"/>
            </a:pPr>
            <a:r>
              <a:rPr lang="en-US">
                <a:solidFill>
                  <a:srgbClr val="00607F"/>
                </a:solidFill>
              </a:rPr>
              <a:t>Written consent required for telehealth.</a:t>
            </a:r>
            <a:endParaRPr/>
          </a:p>
          <a:p>
            <a:pPr marL="342900" lvl="0" indent="-342900" algn="l" rtl="0">
              <a:spcBef>
                <a:spcPts val="333"/>
              </a:spcBef>
              <a:spcAft>
                <a:spcPts val="0"/>
              </a:spcAft>
              <a:buClr>
                <a:srgbClr val="00607F"/>
              </a:buClr>
              <a:buSzPct val="100000"/>
              <a:buChar char="•"/>
            </a:pPr>
            <a:r>
              <a:rPr lang="en-US"/>
              <a:t>LB400 (2021)</a:t>
            </a:r>
            <a:endParaRPr/>
          </a:p>
          <a:p>
            <a:pPr marL="742950" lvl="1" indent="-285750" algn="l" rtl="0">
              <a:spcBef>
                <a:spcPts val="333"/>
              </a:spcBef>
              <a:spcAft>
                <a:spcPts val="0"/>
              </a:spcAft>
              <a:buClr>
                <a:srgbClr val="00607F"/>
              </a:buClr>
              <a:buSzPct val="100000"/>
              <a:buChar char="–"/>
            </a:pPr>
            <a:r>
              <a:rPr lang="en-US">
                <a:solidFill>
                  <a:srgbClr val="00607F"/>
                </a:solidFill>
              </a:rPr>
              <a:t>Adds audio-only services for individual behavioral health for an established patient.</a:t>
            </a:r>
            <a:endParaRPr/>
          </a:p>
          <a:p>
            <a:pPr marL="742950" lvl="1" indent="-285750" algn="l" rtl="0">
              <a:spcBef>
                <a:spcPts val="333"/>
              </a:spcBef>
              <a:spcAft>
                <a:spcPts val="0"/>
              </a:spcAft>
              <a:buClr>
                <a:srgbClr val="00607F"/>
              </a:buClr>
              <a:buSzPct val="100000"/>
              <a:buChar char="–"/>
            </a:pPr>
            <a:r>
              <a:rPr lang="en-US">
                <a:solidFill>
                  <a:srgbClr val="00607F"/>
                </a:solidFill>
              </a:rPr>
              <a:t>Clarifies services originating from any location where the patient is located should be covered.</a:t>
            </a:r>
            <a:endParaRPr/>
          </a:p>
          <a:p>
            <a:pPr marL="742950" lvl="1" indent="-285750" algn="l" rtl="0">
              <a:spcBef>
                <a:spcPts val="333"/>
              </a:spcBef>
              <a:spcAft>
                <a:spcPts val="0"/>
              </a:spcAft>
              <a:buClr>
                <a:srgbClr val="00607F"/>
              </a:buClr>
              <a:buSzPct val="100000"/>
              <a:buChar char="–"/>
            </a:pPr>
            <a:r>
              <a:rPr lang="en-US">
                <a:solidFill>
                  <a:srgbClr val="00607F"/>
                </a:solidFill>
              </a:rPr>
              <a:t>Allows consent for telehealth to be given verbally, then followed up with written consent.</a:t>
            </a:r>
            <a:endParaRPr/>
          </a:p>
          <a:p>
            <a:pPr marL="342900" lvl="0" indent="-342900" algn="l" rtl="0">
              <a:spcBef>
                <a:spcPts val="333"/>
              </a:spcBef>
              <a:spcAft>
                <a:spcPts val="0"/>
              </a:spcAft>
              <a:buClr>
                <a:srgbClr val="00607F"/>
              </a:buClr>
              <a:buSzPct val="100000"/>
              <a:buChar char="•"/>
            </a:pPr>
            <a:r>
              <a:rPr lang="en-US"/>
              <a:t>LB487 (2021)</a:t>
            </a:r>
            <a:endParaRPr/>
          </a:p>
          <a:p>
            <a:pPr marL="742950" lvl="1" indent="-285750" algn="l" rtl="0">
              <a:spcBef>
                <a:spcPts val="333"/>
              </a:spcBef>
              <a:spcAft>
                <a:spcPts val="0"/>
              </a:spcAft>
              <a:buClr>
                <a:srgbClr val="00607F"/>
              </a:buClr>
              <a:buSzPct val="100000"/>
              <a:buChar char="–"/>
            </a:pPr>
            <a:r>
              <a:rPr lang="en-US">
                <a:solidFill>
                  <a:srgbClr val="00607F"/>
                </a:solidFill>
              </a:rPr>
              <a:t>Insurer cannot require higher cost-sharing for telehealth.</a:t>
            </a:r>
            <a:endParaRPr/>
          </a:p>
          <a:p>
            <a:pPr marL="742950" lvl="1" indent="-285750" algn="l" rtl="0">
              <a:spcBef>
                <a:spcPts val="333"/>
              </a:spcBef>
              <a:spcAft>
                <a:spcPts val="0"/>
              </a:spcAft>
              <a:buClr>
                <a:srgbClr val="00607F"/>
              </a:buClr>
              <a:buSzPct val="100000"/>
              <a:buChar char="–"/>
            </a:pPr>
            <a:r>
              <a:rPr lang="en-US">
                <a:solidFill>
                  <a:srgbClr val="00607F"/>
                </a:solidFill>
              </a:rPr>
              <a:t>Reimbursement for </a:t>
            </a:r>
            <a:r>
              <a:rPr lang="en-US" b="1">
                <a:solidFill>
                  <a:srgbClr val="00607F"/>
                </a:solidFill>
              </a:rPr>
              <a:t>behavioral health </a:t>
            </a:r>
            <a:r>
              <a:rPr lang="en-US">
                <a:solidFill>
                  <a:srgbClr val="00607F"/>
                </a:solidFill>
              </a:rPr>
              <a:t>telehealth at in-person rates.</a:t>
            </a:r>
            <a:endParaRPr/>
          </a:p>
          <a:p>
            <a:pPr marL="742950" lvl="1" indent="-285750" algn="l" rtl="0">
              <a:spcBef>
                <a:spcPts val="333"/>
              </a:spcBef>
              <a:spcAft>
                <a:spcPts val="0"/>
              </a:spcAft>
              <a:buClr>
                <a:srgbClr val="00607F"/>
              </a:buClr>
              <a:buSzPct val="100000"/>
              <a:buChar char="–"/>
            </a:pPr>
            <a:r>
              <a:rPr lang="en-US">
                <a:solidFill>
                  <a:srgbClr val="00607F"/>
                </a:solidFill>
              </a:rPr>
              <a:t>“Behavioral health” typically includes both mental health and substance use disorder treatment.</a:t>
            </a:r>
            <a:endParaRPr/>
          </a:p>
          <a:p>
            <a:pPr marL="342900" lvl="0" indent="-237172" algn="l" rtl="0">
              <a:spcBef>
                <a:spcPts val="333"/>
              </a:spcBef>
              <a:spcAft>
                <a:spcPts val="0"/>
              </a:spcAft>
              <a:buClr>
                <a:srgbClr val="00607F"/>
              </a:buClr>
              <a:buSzPct val="100000"/>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NEW MENTAL HEALTH PARITY COMPLIANCE REQUIREMENTS</a:t>
            </a:r>
            <a:endParaRPr/>
          </a:p>
        </p:txBody>
      </p:sp>
      <p:sp>
        <p:nvSpPr>
          <p:cNvPr id="366" name="Google Shape;366;p4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rgbClr val="00607F"/>
              </a:buClr>
              <a:buSzPct val="100000"/>
              <a:buChar char="•"/>
            </a:pPr>
            <a:r>
              <a:rPr lang="en-US" b="1" u="sng">
                <a:solidFill>
                  <a:schemeClr val="hlink"/>
                </a:solidFill>
                <a:hlinkClick r:id="rId3"/>
              </a:rPr>
              <a:t>Paul Wellstone and Pete Domenici Mental Health Parity and Addiction Equity Act of 2008 (MHPAEA).</a:t>
            </a:r>
            <a:endParaRPr b="1"/>
          </a:p>
          <a:p>
            <a:pPr marL="342900" lvl="0" indent="-342900" algn="l" rtl="0">
              <a:spcBef>
                <a:spcPts val="333"/>
              </a:spcBef>
              <a:spcAft>
                <a:spcPts val="0"/>
              </a:spcAft>
              <a:buClr>
                <a:srgbClr val="00607F"/>
              </a:buClr>
              <a:buSzPct val="100000"/>
              <a:buChar char="•"/>
            </a:pPr>
            <a:r>
              <a:rPr lang="en-US"/>
              <a:t>The Consolidated Appropriations Act of 2021 includes Title II, Section 203 (referred to as “Section 203”), which aims to improve compliance with MHPAEA.</a:t>
            </a:r>
            <a:endParaRPr/>
          </a:p>
          <a:p>
            <a:pPr marL="342900" lvl="0" indent="-342900" algn="l" rtl="0">
              <a:spcBef>
                <a:spcPts val="333"/>
              </a:spcBef>
              <a:spcAft>
                <a:spcPts val="0"/>
              </a:spcAft>
              <a:buClr>
                <a:srgbClr val="00607F"/>
              </a:buClr>
              <a:buSzPct val="100000"/>
              <a:buChar char="•"/>
            </a:pPr>
            <a:r>
              <a:rPr lang="en-US"/>
              <a:t>MHPAEA requires that health insurers provide mental health and substance abuse disorder benefits at parity with medical and surgical benefits.</a:t>
            </a:r>
            <a:endParaRPr/>
          </a:p>
          <a:p>
            <a:pPr marL="742950" lvl="1" indent="-285750" algn="l" rtl="0">
              <a:spcBef>
                <a:spcPts val="333"/>
              </a:spcBef>
              <a:spcAft>
                <a:spcPts val="0"/>
              </a:spcAft>
              <a:buClr>
                <a:srgbClr val="00607F"/>
              </a:buClr>
              <a:buSzPct val="100000"/>
              <a:buChar char="–"/>
            </a:pPr>
            <a:r>
              <a:rPr lang="en-US">
                <a:solidFill>
                  <a:srgbClr val="00607F"/>
                </a:solidFill>
              </a:rPr>
              <a:t>Co-payments and other cost-sharing dollar amounts cannot be higher for mental health and substance abuse disorder, compared to similar medical and surgical services.</a:t>
            </a:r>
            <a:endParaRPr/>
          </a:p>
          <a:p>
            <a:pPr marL="742950" lvl="1" indent="-285750" algn="l" rtl="0">
              <a:spcBef>
                <a:spcPts val="333"/>
              </a:spcBef>
              <a:spcAft>
                <a:spcPts val="0"/>
              </a:spcAft>
              <a:buClr>
                <a:srgbClr val="00607F"/>
              </a:buClr>
              <a:buSzPct val="100000"/>
              <a:buChar char="–"/>
            </a:pPr>
            <a:r>
              <a:rPr lang="en-US">
                <a:solidFill>
                  <a:srgbClr val="00607F"/>
                </a:solidFill>
              </a:rPr>
              <a:t>Non-quantitative treatment limitations, for example a prior authorization requirement or standard for medical necessity, also must be provided in parity, but this is more difficult to analyze and demonstrate.</a:t>
            </a:r>
            <a:endParaRPr/>
          </a:p>
          <a:p>
            <a:pPr marL="342900" lvl="0" indent="-342900" algn="l" rtl="0">
              <a:spcBef>
                <a:spcPts val="333"/>
              </a:spcBef>
              <a:spcAft>
                <a:spcPts val="0"/>
              </a:spcAft>
              <a:buClr>
                <a:srgbClr val="00607F"/>
              </a:buClr>
              <a:buSzPct val="100000"/>
              <a:buChar char="•"/>
            </a:pPr>
            <a:r>
              <a:rPr lang="en-US"/>
              <a:t>Under Section 203, health insurers must perform and document comparative analyses of how every plan design they offer applies non-quantitative treatment limitations for mental health and substance use disorders, and make this analysis available to the federal HHS and DOL upon request.</a:t>
            </a:r>
            <a:endParaRPr/>
          </a:p>
          <a:p>
            <a:pPr marL="742950" lvl="1" indent="-285750" algn="l" rtl="0">
              <a:spcBef>
                <a:spcPts val="333"/>
              </a:spcBef>
              <a:spcAft>
                <a:spcPts val="0"/>
              </a:spcAft>
              <a:buClr>
                <a:srgbClr val="00607F"/>
              </a:buClr>
              <a:buSzPct val="100000"/>
              <a:buChar char="–"/>
            </a:pPr>
            <a:r>
              <a:rPr lang="en-US">
                <a:solidFill>
                  <a:srgbClr val="00607F"/>
                </a:solidFill>
              </a:rPr>
              <a:t>States also have authority to request this documentation.</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SURPRISE BALANCE BILLS AND THE </a:t>
            </a:r>
            <a:br>
              <a:rPr lang="en-US"/>
            </a:br>
            <a:r>
              <a:rPr lang="en-US"/>
              <a:t>NO SURPRISES ACT</a:t>
            </a:r>
            <a:endParaRPr/>
          </a:p>
        </p:txBody>
      </p:sp>
      <p:sp>
        <p:nvSpPr>
          <p:cNvPr id="372" name="Google Shape;372;p43"/>
          <p:cNvSpPr txBox="1">
            <a:spLocks noGrp="1"/>
          </p:cNvSpPr>
          <p:nvPr>
            <p:ph type="body" idx="1"/>
          </p:nvPr>
        </p:nvSpPr>
        <p:spPr>
          <a:xfrm>
            <a:off x="457200" y="1417638"/>
            <a:ext cx="8229600" cy="460216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Char char="•"/>
            </a:pPr>
            <a:r>
              <a:rPr lang="en-US"/>
              <a:t>Balance bills are a frequent occurrence.</a:t>
            </a:r>
            <a:endParaRPr/>
          </a:p>
          <a:p>
            <a:pPr marL="742950" lvl="1" indent="-285750" algn="l" rtl="0">
              <a:spcBef>
                <a:spcPts val="360"/>
              </a:spcBef>
              <a:spcAft>
                <a:spcPts val="0"/>
              </a:spcAft>
              <a:buClr>
                <a:srgbClr val="00607F"/>
              </a:buClr>
              <a:buSzPts val="1800"/>
              <a:buChar char="–"/>
            </a:pPr>
            <a:r>
              <a:rPr lang="en-US">
                <a:solidFill>
                  <a:srgbClr val="00607F"/>
                </a:solidFill>
              </a:rPr>
              <a:t>1 in 5 emergency claims.</a:t>
            </a:r>
            <a:endParaRPr/>
          </a:p>
          <a:p>
            <a:pPr marL="742950" lvl="1" indent="-285750" algn="l" rtl="0">
              <a:spcBef>
                <a:spcPts val="360"/>
              </a:spcBef>
              <a:spcAft>
                <a:spcPts val="0"/>
              </a:spcAft>
              <a:buClr>
                <a:srgbClr val="00607F"/>
              </a:buClr>
              <a:buSzPts val="1800"/>
              <a:buChar char="–"/>
            </a:pPr>
            <a:r>
              <a:rPr lang="en-US">
                <a:solidFill>
                  <a:srgbClr val="00607F"/>
                </a:solidFill>
              </a:rPr>
              <a:t>1 in 6 in-network hospitalizations.</a:t>
            </a:r>
            <a:endParaRPr/>
          </a:p>
          <a:p>
            <a:pPr marL="342900" lvl="0" indent="-342900" algn="l" rtl="0">
              <a:spcBef>
                <a:spcPts val="360"/>
              </a:spcBef>
              <a:spcAft>
                <a:spcPts val="0"/>
              </a:spcAft>
              <a:buClr>
                <a:srgbClr val="00607F"/>
              </a:buClr>
              <a:buSzPts val="1800"/>
              <a:buChar char="•"/>
            </a:pPr>
            <a:r>
              <a:rPr lang="en-US"/>
              <a:t>Insured patients are left to pay hundreds or thousands of dollars for care at an in-network facility because an out-of-network provider was involved in the episode of care.</a:t>
            </a:r>
            <a:endParaRPr/>
          </a:p>
          <a:p>
            <a:pPr marL="342900" lvl="0" indent="-342900" algn="l" rtl="0">
              <a:spcBef>
                <a:spcPts val="360"/>
              </a:spcBef>
              <a:spcAft>
                <a:spcPts val="0"/>
              </a:spcAft>
              <a:buClr>
                <a:srgbClr val="00607F"/>
              </a:buClr>
              <a:buSzPts val="1800"/>
              <a:buChar char="•"/>
            </a:pPr>
            <a:r>
              <a:rPr lang="en-US"/>
              <a:t>In the past two years, state and federal laws have been passed to address surprise balance bills.</a:t>
            </a:r>
            <a:endParaRPr/>
          </a:p>
          <a:p>
            <a:pPr marL="342900" lvl="0" indent="-342900" algn="l" rtl="0">
              <a:spcBef>
                <a:spcPts val="360"/>
              </a:spcBef>
              <a:spcAft>
                <a:spcPts val="0"/>
              </a:spcAft>
              <a:buClr>
                <a:srgbClr val="00607F"/>
              </a:buClr>
              <a:buSzPts val="1800"/>
              <a:buChar char="•"/>
            </a:pPr>
            <a:r>
              <a:rPr lang="en-US" b="1"/>
              <a:t>Nebraska Out-of-Network Emergency Medical Care Act (2020)</a:t>
            </a:r>
            <a:endParaRPr/>
          </a:p>
          <a:p>
            <a:pPr marL="742950" lvl="1" indent="-285750" algn="l" rtl="0">
              <a:spcBef>
                <a:spcPts val="360"/>
              </a:spcBef>
              <a:spcAft>
                <a:spcPts val="0"/>
              </a:spcAft>
              <a:buClr>
                <a:srgbClr val="00607F"/>
              </a:buClr>
              <a:buSzPts val="1800"/>
              <a:buChar char="–"/>
            </a:pPr>
            <a:r>
              <a:rPr lang="en-US">
                <a:solidFill>
                  <a:srgbClr val="00607F"/>
                </a:solidFill>
              </a:rPr>
              <a:t>Limited to emergency services at a healthcare facility.</a:t>
            </a:r>
            <a:endParaRPr/>
          </a:p>
          <a:p>
            <a:pPr marL="742950" lvl="1" indent="-285750" algn="l" rtl="0">
              <a:spcBef>
                <a:spcPts val="360"/>
              </a:spcBef>
              <a:spcAft>
                <a:spcPts val="0"/>
              </a:spcAft>
              <a:buClr>
                <a:srgbClr val="00607F"/>
              </a:buClr>
              <a:buSzPts val="1800"/>
              <a:buChar char="–"/>
            </a:pPr>
            <a:r>
              <a:rPr lang="en-US">
                <a:solidFill>
                  <a:srgbClr val="00607F"/>
                </a:solidFill>
              </a:rPr>
              <a:t>Defines emergency as treatment to stabilize the patient.</a:t>
            </a:r>
            <a:endParaRPr/>
          </a:p>
          <a:p>
            <a:pPr marL="742950" lvl="1" indent="-285750" algn="l" rtl="0">
              <a:spcBef>
                <a:spcPts val="360"/>
              </a:spcBef>
              <a:spcAft>
                <a:spcPts val="0"/>
              </a:spcAft>
              <a:buClr>
                <a:srgbClr val="00607F"/>
              </a:buClr>
              <a:buSzPts val="1800"/>
              <a:buChar char="–"/>
            </a:pPr>
            <a:r>
              <a:rPr lang="en-US">
                <a:solidFill>
                  <a:srgbClr val="00607F"/>
                </a:solidFill>
              </a:rPr>
              <a:t>Payment at 175% of Medicare rates is presumed reasonable, but the provider can return that payment and go to mediation to ask for higher payment.</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SURPRISE BALANCE BILLS AND THE </a:t>
            </a:r>
            <a:br>
              <a:rPr lang="en-US"/>
            </a:br>
            <a:r>
              <a:rPr lang="en-US"/>
              <a:t>NO SURPRISES ACT</a:t>
            </a:r>
            <a:endParaRPr/>
          </a:p>
        </p:txBody>
      </p:sp>
      <p:sp>
        <p:nvSpPr>
          <p:cNvPr id="378" name="Google Shape;378;p44"/>
          <p:cNvSpPr txBox="1">
            <a:spLocks noGrp="1"/>
          </p:cNvSpPr>
          <p:nvPr>
            <p:ph type="body" idx="1"/>
          </p:nvPr>
        </p:nvSpPr>
        <p:spPr>
          <a:xfrm>
            <a:off x="457200" y="1417638"/>
            <a:ext cx="8229600" cy="460216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Char char="•"/>
            </a:pPr>
            <a:r>
              <a:rPr lang="en-US" b="1"/>
              <a:t>Federal No Surprises Act (signed in the closing days of 2020)</a:t>
            </a:r>
            <a:endParaRPr/>
          </a:p>
          <a:p>
            <a:pPr marL="742950" lvl="1" indent="-285750" algn="l" rtl="0">
              <a:spcBef>
                <a:spcPts val="360"/>
              </a:spcBef>
              <a:spcAft>
                <a:spcPts val="0"/>
              </a:spcAft>
              <a:buClr>
                <a:srgbClr val="00607F"/>
              </a:buClr>
              <a:buSzPts val="1800"/>
              <a:buChar char="–"/>
            </a:pPr>
            <a:r>
              <a:rPr lang="en-US">
                <a:solidFill>
                  <a:srgbClr val="00607F"/>
                </a:solidFill>
              </a:rPr>
              <a:t>Allows state balance billing laws to remain in place but fills in gaps where the federal law goes further.</a:t>
            </a:r>
            <a:endParaRPr/>
          </a:p>
          <a:p>
            <a:pPr marL="742950" lvl="1" indent="-285750" algn="l" rtl="0">
              <a:spcBef>
                <a:spcPts val="360"/>
              </a:spcBef>
              <a:spcAft>
                <a:spcPts val="0"/>
              </a:spcAft>
              <a:buClr>
                <a:srgbClr val="00607F"/>
              </a:buClr>
              <a:buSzPts val="1800"/>
              <a:buChar char="–"/>
            </a:pPr>
            <a:r>
              <a:rPr lang="en-US">
                <a:solidFill>
                  <a:srgbClr val="00607F"/>
                </a:solidFill>
              </a:rPr>
              <a:t>Emergency is defined to last longer into a hospital stay past stabilization.</a:t>
            </a:r>
            <a:endParaRPr/>
          </a:p>
          <a:p>
            <a:pPr marL="742950" lvl="1" indent="-285750" algn="l" rtl="0">
              <a:spcBef>
                <a:spcPts val="360"/>
              </a:spcBef>
              <a:spcAft>
                <a:spcPts val="0"/>
              </a:spcAft>
              <a:buClr>
                <a:srgbClr val="00607F"/>
              </a:buClr>
              <a:buSzPts val="1800"/>
              <a:buChar char="–"/>
            </a:pPr>
            <a:r>
              <a:rPr lang="en-US">
                <a:solidFill>
                  <a:srgbClr val="00607F"/>
                </a:solidFill>
              </a:rPr>
              <a:t>Reimbursement amounts are negotiated using informal dispute resolution (IDR), each party submits a best final offer, the IDR determines which is most reasonable.</a:t>
            </a:r>
            <a:endParaRPr/>
          </a:p>
          <a:p>
            <a:pPr marL="1143000" lvl="2" indent="-228600" algn="l" rtl="0">
              <a:spcBef>
                <a:spcPts val="360"/>
              </a:spcBef>
              <a:spcAft>
                <a:spcPts val="0"/>
              </a:spcAft>
              <a:buClr>
                <a:srgbClr val="00607F"/>
              </a:buClr>
              <a:buSzPts val="1800"/>
              <a:buChar char="•"/>
            </a:pPr>
            <a:r>
              <a:rPr lang="en-US">
                <a:solidFill>
                  <a:srgbClr val="00607F"/>
                </a:solidFill>
              </a:rPr>
              <a:t>The plan’s median in-network rate can be considered, but the billed charge and Medicare rates cannot be considered.</a:t>
            </a:r>
            <a:endParaRPr/>
          </a:p>
          <a:p>
            <a:pPr marL="742950" lvl="1" indent="-285750" algn="l" rtl="0">
              <a:spcBef>
                <a:spcPts val="360"/>
              </a:spcBef>
              <a:spcAft>
                <a:spcPts val="0"/>
              </a:spcAft>
              <a:buClr>
                <a:srgbClr val="00607F"/>
              </a:buClr>
              <a:buSzPts val="1800"/>
              <a:buChar char="–"/>
            </a:pPr>
            <a:r>
              <a:rPr lang="en-US">
                <a:solidFill>
                  <a:srgbClr val="00607F"/>
                </a:solidFill>
              </a:rPr>
              <a:t>Non-emergency services provided by an out-of-network provider at an in-network facility are covered, but a patient can waive protection and agree to balance billing if they wish to use a particular provider.</a:t>
            </a:r>
            <a:endParaRPr/>
          </a:p>
          <a:p>
            <a:pPr marL="742950" lvl="1" indent="-285750" algn="l" rtl="0">
              <a:spcBef>
                <a:spcPts val="360"/>
              </a:spcBef>
              <a:spcAft>
                <a:spcPts val="0"/>
              </a:spcAft>
              <a:buClr>
                <a:srgbClr val="00607F"/>
              </a:buClr>
              <a:buSzPts val="1800"/>
              <a:buChar char="–"/>
            </a:pPr>
            <a:r>
              <a:rPr lang="en-US">
                <a:solidFill>
                  <a:srgbClr val="00607F"/>
                </a:solidFill>
              </a:rPr>
              <a:t>Federal rulemaking is still happening.  Enforcement will be a joint effort between the state and federal governments.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BROKER COMMISSION DISCLOSURES AND THE NO SURPRISES ACT</a:t>
            </a:r>
            <a:endParaRPr/>
          </a:p>
        </p:txBody>
      </p:sp>
      <p:sp>
        <p:nvSpPr>
          <p:cNvPr id="384" name="Google Shape;384;p4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Char char="•"/>
            </a:pPr>
            <a:r>
              <a:rPr lang="en-US"/>
              <a:t>The No Surprises Act requires disclosure of the amount of compensation paid to brokers.</a:t>
            </a:r>
            <a:endParaRPr/>
          </a:p>
          <a:p>
            <a:pPr marL="742950" lvl="1" indent="-285750" algn="l" rtl="0">
              <a:spcBef>
                <a:spcPts val="360"/>
              </a:spcBef>
              <a:spcAft>
                <a:spcPts val="0"/>
              </a:spcAft>
              <a:buClr>
                <a:srgbClr val="00607F"/>
              </a:buClr>
              <a:buSzPts val="1800"/>
              <a:buChar char="–"/>
            </a:pPr>
            <a:r>
              <a:rPr lang="en-US">
                <a:solidFill>
                  <a:srgbClr val="00607F"/>
                </a:solidFill>
              </a:rPr>
              <a:t>Includes short-term limited-duration insurance and ACA major medical.</a:t>
            </a:r>
            <a:endParaRPr/>
          </a:p>
          <a:p>
            <a:pPr marL="742950" lvl="1" indent="-285750" algn="l" rtl="0">
              <a:spcBef>
                <a:spcPts val="360"/>
              </a:spcBef>
              <a:spcAft>
                <a:spcPts val="0"/>
              </a:spcAft>
              <a:buClr>
                <a:srgbClr val="00607F"/>
              </a:buClr>
              <a:buSzPts val="1800"/>
              <a:buChar char="–"/>
            </a:pPr>
            <a:r>
              <a:rPr lang="en-US">
                <a:solidFill>
                  <a:srgbClr val="00607F"/>
                </a:solidFill>
              </a:rPr>
              <a:t>Requires disclosure of direct and indirect compensation.</a:t>
            </a:r>
            <a:endParaRPr/>
          </a:p>
          <a:p>
            <a:pPr marL="342900" lvl="0" indent="-342900" algn="l" rtl="0">
              <a:spcBef>
                <a:spcPts val="360"/>
              </a:spcBef>
              <a:spcAft>
                <a:spcPts val="0"/>
              </a:spcAft>
              <a:buClr>
                <a:srgbClr val="00607F"/>
              </a:buClr>
              <a:buSzPts val="1800"/>
              <a:buChar char="•"/>
            </a:pPr>
            <a:r>
              <a:rPr lang="en-US"/>
              <a:t>Plans must report information on broker compensation annually.</a:t>
            </a:r>
            <a:endParaRPr/>
          </a:p>
          <a:p>
            <a:pPr marL="342900" lvl="0" indent="-342900" algn="l" rtl="0">
              <a:spcBef>
                <a:spcPts val="360"/>
              </a:spcBef>
              <a:spcAft>
                <a:spcPts val="0"/>
              </a:spcAft>
              <a:buClr>
                <a:srgbClr val="00607F"/>
              </a:buClr>
              <a:buSzPts val="1800"/>
              <a:buChar char="•"/>
            </a:pPr>
            <a:r>
              <a:rPr lang="en-US"/>
              <a:t>Brokers must make disclosure to customers before the individual finalizes plan selection.</a:t>
            </a:r>
            <a:endParaRPr/>
          </a:p>
          <a:p>
            <a:pPr marL="342900" lvl="0" indent="-342900" algn="l" rtl="0">
              <a:spcBef>
                <a:spcPts val="360"/>
              </a:spcBef>
              <a:spcAft>
                <a:spcPts val="0"/>
              </a:spcAft>
              <a:buClr>
                <a:srgbClr val="00607F"/>
              </a:buClr>
              <a:buSzPts val="1800"/>
              <a:buChar char="•"/>
            </a:pPr>
            <a:r>
              <a:rPr lang="en-US"/>
              <a:t>Disclosure of broker and consultant commissions is also required for group health plans.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AIR AMBULANCE BILLS AND THE</a:t>
            </a:r>
            <a:br>
              <a:rPr lang="en-US"/>
            </a:br>
            <a:r>
              <a:rPr lang="en-US"/>
              <a:t>NO SURPRISES ACT</a:t>
            </a:r>
            <a:endParaRPr/>
          </a:p>
        </p:txBody>
      </p:sp>
      <p:sp>
        <p:nvSpPr>
          <p:cNvPr id="391" name="Google Shape;391;p4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Char char="•"/>
            </a:pPr>
            <a:r>
              <a:rPr lang="en-US"/>
              <a:t>Air ambulance bills are subject to No Surprises Act balance bill protection, ground ambulance bills are not.</a:t>
            </a:r>
            <a:endParaRPr/>
          </a:p>
          <a:p>
            <a:pPr marL="342900" lvl="0" indent="-342900" algn="l" rtl="0">
              <a:spcBef>
                <a:spcPts val="360"/>
              </a:spcBef>
              <a:spcAft>
                <a:spcPts val="0"/>
              </a:spcAft>
              <a:buClr>
                <a:srgbClr val="00607F"/>
              </a:buClr>
              <a:buSzPts val="1800"/>
              <a:buChar char="•"/>
            </a:pPr>
            <a:r>
              <a:rPr lang="en-US"/>
              <a:t>States’ previous efforts to protect patients from high air ambulance bills were challenged in court, with judges finding that state laws were preempted by the Airline Deregulation Act.</a:t>
            </a:r>
            <a:endParaRPr/>
          </a:p>
          <a:p>
            <a:pPr marL="742950" lvl="1" indent="-285750" algn="l" rtl="0">
              <a:spcBef>
                <a:spcPts val="360"/>
              </a:spcBef>
              <a:spcAft>
                <a:spcPts val="0"/>
              </a:spcAft>
              <a:buClr>
                <a:srgbClr val="00607F"/>
              </a:buClr>
              <a:buSzPts val="1800"/>
              <a:buChar char="–"/>
            </a:pPr>
            <a:r>
              <a:rPr lang="en-US">
                <a:solidFill>
                  <a:srgbClr val="00607F"/>
                </a:solidFill>
              </a:rPr>
              <a:t>Air ambulance rides are not the same as regular commercial flights, so states argue, the Airline Deregulation Act should not prevent state action to address rising costs.</a:t>
            </a:r>
            <a:endParaRPr/>
          </a:p>
          <a:p>
            <a:pPr marL="1143000" lvl="2" indent="-228600" algn="l" rtl="0">
              <a:spcBef>
                <a:spcPts val="360"/>
              </a:spcBef>
              <a:spcAft>
                <a:spcPts val="0"/>
              </a:spcAft>
              <a:buClr>
                <a:srgbClr val="00607F"/>
              </a:buClr>
              <a:buSzPts val="1800"/>
              <a:buChar char="•"/>
            </a:pPr>
            <a:r>
              <a:rPr lang="en-US">
                <a:solidFill>
                  <a:srgbClr val="00607F"/>
                </a:solidFill>
              </a:rPr>
              <a:t>The patient is unable to choose an air ambulance – whichever air ambulance is closest and available will be used.</a:t>
            </a:r>
            <a:endParaRPr/>
          </a:p>
          <a:p>
            <a:pPr marL="1143000" lvl="2" indent="-228600" algn="l" rtl="0">
              <a:spcBef>
                <a:spcPts val="360"/>
              </a:spcBef>
              <a:spcAft>
                <a:spcPts val="0"/>
              </a:spcAft>
              <a:buClr>
                <a:srgbClr val="00607F"/>
              </a:buClr>
              <a:buSzPts val="1800"/>
              <a:buChar char="•"/>
            </a:pPr>
            <a:r>
              <a:rPr lang="en-US">
                <a:solidFill>
                  <a:srgbClr val="00607F"/>
                </a:solidFill>
              </a:rPr>
              <a:t>The patient is unable to compare prices during an emergency health crisis.</a:t>
            </a:r>
            <a:endParaRPr/>
          </a:p>
          <a:p>
            <a:pPr marL="342900" lvl="0" indent="-228600" algn="l" rtl="0">
              <a:spcBef>
                <a:spcPts val="360"/>
              </a:spcBef>
              <a:spcAft>
                <a:spcPts val="0"/>
              </a:spcAft>
              <a:buClr>
                <a:srgbClr val="00607F"/>
              </a:buClr>
              <a:buSzPts val="1800"/>
              <a:buNone/>
            </a:pPr>
            <a:endParaRPr>
              <a:solidFill>
                <a:srgbClr val="00607F"/>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AIR AMBULANCE BILLS AND THE</a:t>
            </a:r>
            <a:br>
              <a:rPr lang="en-US"/>
            </a:br>
            <a:r>
              <a:rPr lang="en-US"/>
              <a:t>NO SURPRISES ACT</a:t>
            </a:r>
            <a:endParaRPr/>
          </a:p>
        </p:txBody>
      </p:sp>
      <p:sp>
        <p:nvSpPr>
          <p:cNvPr id="398" name="Google Shape;398;p4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Char char="•"/>
            </a:pPr>
            <a:r>
              <a:rPr lang="en-US"/>
              <a:t>Around 3/4 of air ambulance transports for private insurance patients were out-of-network, nationally, between 2014 and 2017.</a:t>
            </a:r>
            <a:endParaRPr/>
          </a:p>
          <a:p>
            <a:pPr marL="342900" lvl="0" indent="-342900" algn="l" rtl="0">
              <a:spcBef>
                <a:spcPts val="360"/>
              </a:spcBef>
              <a:spcAft>
                <a:spcPts val="0"/>
              </a:spcAft>
              <a:buClr>
                <a:srgbClr val="00607F"/>
              </a:buClr>
              <a:buSzPts val="1800"/>
              <a:buChar char="•"/>
            </a:pPr>
            <a:r>
              <a:rPr lang="en-US"/>
              <a:t>A recent study from FAIR Health provides additional insight into the problem of air ambulance bills:</a:t>
            </a:r>
            <a:endParaRPr/>
          </a:p>
          <a:p>
            <a:pPr marL="742950" lvl="1" indent="-285750" algn="l" rtl="0">
              <a:spcBef>
                <a:spcPts val="360"/>
              </a:spcBef>
              <a:spcAft>
                <a:spcPts val="0"/>
              </a:spcAft>
              <a:buClr>
                <a:srgbClr val="00607F"/>
              </a:buClr>
              <a:buSzPts val="1800"/>
              <a:buChar char="–"/>
            </a:pPr>
            <a:r>
              <a:rPr lang="en-US">
                <a:solidFill>
                  <a:srgbClr val="00607F"/>
                </a:solidFill>
              </a:rPr>
              <a:t>Utilization grew steadily from 2016 to 2020, by 30%.</a:t>
            </a:r>
            <a:endParaRPr/>
          </a:p>
          <a:p>
            <a:pPr marL="742950" lvl="1" indent="-285750" algn="l" rtl="0">
              <a:spcBef>
                <a:spcPts val="360"/>
              </a:spcBef>
              <a:spcAft>
                <a:spcPts val="0"/>
              </a:spcAft>
              <a:buClr>
                <a:srgbClr val="00607F"/>
              </a:buClr>
              <a:buSzPts val="1800"/>
              <a:buChar char="–"/>
            </a:pPr>
            <a:r>
              <a:rPr lang="en-US">
                <a:solidFill>
                  <a:srgbClr val="00607F"/>
                </a:solidFill>
              </a:rPr>
              <a:t>The average charge for a rotary-wing air ambulance rose 22.2% from $24,934 in 2017 to $30,446 in 2020.  </a:t>
            </a:r>
            <a:endParaRPr/>
          </a:p>
          <a:p>
            <a:pPr marL="742950" lvl="1" indent="-285750" algn="l" rtl="0">
              <a:spcBef>
                <a:spcPts val="360"/>
              </a:spcBef>
              <a:spcAft>
                <a:spcPts val="0"/>
              </a:spcAft>
              <a:buClr>
                <a:srgbClr val="00607F"/>
              </a:buClr>
              <a:buSzPts val="1800"/>
              <a:buChar char="–"/>
            </a:pPr>
            <a:r>
              <a:rPr lang="en-US">
                <a:solidFill>
                  <a:srgbClr val="00607F"/>
                </a:solidFill>
              </a:rPr>
              <a:t>Average insurer payment for a rotary-wing ambulance rose 60.8% from $11,608 in 2017 to $18,668 in 2020.</a:t>
            </a:r>
            <a:endParaRPr/>
          </a:p>
          <a:p>
            <a:pPr marL="742950" lvl="1" indent="-285750" algn="l" rtl="0">
              <a:spcBef>
                <a:spcPts val="360"/>
              </a:spcBef>
              <a:spcAft>
                <a:spcPts val="0"/>
              </a:spcAft>
              <a:buClr>
                <a:srgbClr val="00607F"/>
              </a:buClr>
              <a:buSzPts val="1800"/>
              <a:buChar char="–"/>
            </a:pPr>
            <a:r>
              <a:rPr lang="en-US">
                <a:solidFill>
                  <a:srgbClr val="00607F"/>
                </a:solidFill>
              </a:rPr>
              <a:t>Average Medicare for a rotary-wing ambulance rose 4.7% from $3,570 in 2017 to $3,739 in 2020.</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AIR AMBULANCE CLAIMS BY AGE GROUP</a:t>
            </a:r>
            <a:endParaRPr/>
          </a:p>
        </p:txBody>
      </p:sp>
      <p:pic>
        <p:nvPicPr>
          <p:cNvPr id="404" name="Google Shape;404;p48"/>
          <p:cNvPicPr preferRelativeResize="0">
            <a:picLocks noGrp="1"/>
          </p:cNvPicPr>
          <p:nvPr>
            <p:ph type="body" idx="1"/>
          </p:nvPr>
        </p:nvPicPr>
        <p:blipFill rotWithShape="1">
          <a:blip r:embed="rId3">
            <a:alphaModFix/>
          </a:blip>
          <a:srcRect/>
          <a:stretch/>
        </p:blipFill>
        <p:spPr>
          <a:xfrm>
            <a:off x="685800" y="1291931"/>
            <a:ext cx="7772400" cy="530901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AIR AMBULANCE CLAIMS BY DIAGNOSIS</a:t>
            </a:r>
            <a:endParaRPr/>
          </a:p>
        </p:txBody>
      </p:sp>
      <p:pic>
        <p:nvPicPr>
          <p:cNvPr id="410" name="Google Shape;410;p49"/>
          <p:cNvPicPr preferRelativeResize="0">
            <a:picLocks noGrp="1"/>
          </p:cNvPicPr>
          <p:nvPr>
            <p:ph type="body" idx="1"/>
          </p:nvPr>
        </p:nvPicPr>
        <p:blipFill rotWithShape="1">
          <a:blip r:embed="rId3">
            <a:alphaModFix/>
          </a:blip>
          <a:srcRect/>
          <a:stretch/>
        </p:blipFill>
        <p:spPr>
          <a:xfrm>
            <a:off x="647700" y="1085640"/>
            <a:ext cx="7848600" cy="55293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Arial"/>
              <a:buNone/>
            </a:pPr>
            <a:r>
              <a:rPr lang="en-US"/>
              <a:t>HEALTH INSURANCE: </a:t>
            </a:r>
            <a:br>
              <a:rPr lang="en-US"/>
            </a:br>
            <a:r>
              <a:rPr lang="en-US"/>
              <a:t>ACA MARKETS AND 2022 OPEN ENROLLMENT</a:t>
            </a:r>
            <a:endParaRPr/>
          </a:p>
        </p:txBody>
      </p:sp>
      <p:sp>
        <p:nvSpPr>
          <p:cNvPr id="127" name="Google Shape;12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STATES WITH HIGH AIR AMBULANCE USE</a:t>
            </a:r>
            <a:endParaRPr/>
          </a:p>
        </p:txBody>
      </p:sp>
      <p:sp>
        <p:nvSpPr>
          <p:cNvPr id="416" name="Google Shape;416;p5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Char char="•"/>
            </a:pPr>
            <a:r>
              <a:rPr lang="en-US"/>
              <a:t>Alaska </a:t>
            </a:r>
            <a:endParaRPr/>
          </a:p>
          <a:p>
            <a:pPr marL="342900" lvl="0" indent="-342900" algn="l" rtl="0">
              <a:spcBef>
                <a:spcPts val="360"/>
              </a:spcBef>
              <a:spcAft>
                <a:spcPts val="0"/>
              </a:spcAft>
              <a:buClr>
                <a:srgbClr val="00607F"/>
              </a:buClr>
              <a:buSzPts val="1800"/>
              <a:buChar char="•"/>
            </a:pPr>
            <a:r>
              <a:rPr lang="en-US"/>
              <a:t>Wyoming</a:t>
            </a:r>
            <a:endParaRPr/>
          </a:p>
          <a:p>
            <a:pPr marL="342900" lvl="0" indent="-342900" algn="l" rtl="0">
              <a:spcBef>
                <a:spcPts val="360"/>
              </a:spcBef>
              <a:spcAft>
                <a:spcPts val="0"/>
              </a:spcAft>
              <a:buClr>
                <a:srgbClr val="00607F"/>
              </a:buClr>
              <a:buSzPts val="1800"/>
              <a:buChar char="•"/>
            </a:pPr>
            <a:r>
              <a:rPr lang="en-US"/>
              <a:t>South Dakota</a:t>
            </a:r>
            <a:endParaRPr/>
          </a:p>
          <a:p>
            <a:pPr marL="342900" lvl="0" indent="-342900" algn="l" rtl="0">
              <a:spcBef>
                <a:spcPts val="360"/>
              </a:spcBef>
              <a:spcAft>
                <a:spcPts val="0"/>
              </a:spcAft>
              <a:buClr>
                <a:srgbClr val="00607F"/>
              </a:buClr>
              <a:buSzPts val="1800"/>
              <a:buChar char="•"/>
            </a:pPr>
            <a:r>
              <a:rPr lang="en-US"/>
              <a:t>Montana</a:t>
            </a:r>
            <a:endParaRPr/>
          </a:p>
          <a:p>
            <a:pPr marL="342900" lvl="0" indent="-342900" algn="l" rtl="0">
              <a:spcBef>
                <a:spcPts val="360"/>
              </a:spcBef>
              <a:spcAft>
                <a:spcPts val="0"/>
              </a:spcAft>
              <a:buClr>
                <a:srgbClr val="00607F"/>
              </a:buClr>
              <a:buSzPts val="1800"/>
              <a:buChar char="•"/>
            </a:pPr>
            <a:r>
              <a:rPr lang="en-US"/>
              <a:t>New Mexico</a:t>
            </a:r>
            <a:endParaRPr/>
          </a:p>
          <a:p>
            <a:pPr marL="342900" lvl="0" indent="-342900" algn="l" rtl="0">
              <a:spcBef>
                <a:spcPts val="360"/>
              </a:spcBef>
              <a:spcAft>
                <a:spcPts val="0"/>
              </a:spcAft>
              <a:buClr>
                <a:srgbClr val="00607F"/>
              </a:buClr>
              <a:buSzPts val="1800"/>
              <a:buChar char="•"/>
            </a:pPr>
            <a:r>
              <a:rPr lang="en-US"/>
              <a:t>Idaho</a:t>
            </a:r>
            <a:endParaRPr/>
          </a:p>
          <a:p>
            <a:pPr marL="342900" lvl="0" indent="-342900" algn="l" rtl="0">
              <a:spcBef>
                <a:spcPts val="360"/>
              </a:spcBef>
              <a:spcAft>
                <a:spcPts val="0"/>
              </a:spcAft>
              <a:buClr>
                <a:srgbClr val="00607F"/>
              </a:buClr>
              <a:buSzPts val="1800"/>
              <a:buChar char="•"/>
            </a:pPr>
            <a:r>
              <a:rPr lang="en-US"/>
              <a:t>West Virginia</a:t>
            </a:r>
            <a:endParaRPr/>
          </a:p>
          <a:p>
            <a:pPr marL="0" lvl="0" indent="0" algn="l" rtl="0">
              <a:spcBef>
                <a:spcPts val="360"/>
              </a:spcBef>
              <a:spcAft>
                <a:spcPts val="0"/>
              </a:spcAft>
              <a:buClr>
                <a:srgbClr val="00607F"/>
              </a:buClr>
              <a:buSzPts val="1800"/>
              <a:buNone/>
            </a:pPr>
            <a:endParaRPr/>
          </a:p>
        </p:txBody>
      </p:sp>
      <p:pic>
        <p:nvPicPr>
          <p:cNvPr id="417" name="Google Shape;417;p50"/>
          <p:cNvPicPr preferRelativeResize="0"/>
          <p:nvPr/>
        </p:nvPicPr>
        <p:blipFill rotWithShape="1">
          <a:blip r:embed="rId3">
            <a:alphaModFix/>
          </a:blip>
          <a:srcRect/>
          <a:stretch/>
        </p:blipFill>
        <p:spPr>
          <a:xfrm>
            <a:off x="2686783" y="1591468"/>
            <a:ext cx="6486525" cy="454342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PREVENTIVE SERVICES AT NO COST</a:t>
            </a:r>
            <a:endParaRPr/>
          </a:p>
        </p:txBody>
      </p:sp>
      <p:sp>
        <p:nvSpPr>
          <p:cNvPr id="423" name="Google Shape;423;p51"/>
          <p:cNvSpPr txBox="1">
            <a:spLocks noGrp="1"/>
          </p:cNvSpPr>
          <p:nvPr>
            <p:ph type="body" idx="1"/>
          </p:nvPr>
        </p:nvSpPr>
        <p:spPr>
          <a:xfrm>
            <a:off x="437271" y="1388331"/>
            <a:ext cx="8229600" cy="4555269"/>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rgbClr val="00607F"/>
              </a:buClr>
              <a:buSzPct val="100000"/>
              <a:buChar char="•"/>
            </a:pPr>
            <a:r>
              <a:rPr lang="en-US"/>
              <a:t>The ACA preventive services mandate for individual, small group, and large group coverage requires certain preventive services be covered in-network without cost-sharing for plan participants. </a:t>
            </a:r>
            <a:endParaRPr/>
          </a:p>
          <a:p>
            <a:pPr marL="342900" lvl="0" indent="-342900" algn="l" rtl="0">
              <a:spcBef>
                <a:spcPts val="306"/>
              </a:spcBef>
              <a:spcAft>
                <a:spcPts val="0"/>
              </a:spcAft>
              <a:buClr>
                <a:srgbClr val="00607F"/>
              </a:buClr>
              <a:buSzPct val="100000"/>
              <a:buChar char="•"/>
            </a:pPr>
            <a:r>
              <a:rPr lang="en-US"/>
              <a:t>The ACA uses the following when determining the preventive services that must be covered:</a:t>
            </a:r>
            <a:endParaRPr/>
          </a:p>
          <a:p>
            <a:pPr marL="742950" lvl="1" indent="-285750" algn="l" rtl="0">
              <a:spcBef>
                <a:spcPts val="306"/>
              </a:spcBef>
              <a:spcAft>
                <a:spcPts val="0"/>
              </a:spcAft>
              <a:buClr>
                <a:srgbClr val="00607F"/>
              </a:buClr>
              <a:buSzPct val="100000"/>
              <a:buFont typeface="Arial"/>
              <a:buAutoNum type="arabicPeriod"/>
            </a:pPr>
            <a:r>
              <a:rPr lang="en-US">
                <a:solidFill>
                  <a:srgbClr val="00607F"/>
                </a:solidFill>
              </a:rPr>
              <a:t>Evidence-based items or services rated A or B in the United States Preventive Services Task Force (USPSTF) recommendations.</a:t>
            </a:r>
            <a:endParaRPr/>
          </a:p>
          <a:p>
            <a:pPr marL="742950" lvl="1" indent="-285750" algn="l" rtl="0">
              <a:spcBef>
                <a:spcPts val="306"/>
              </a:spcBef>
              <a:spcAft>
                <a:spcPts val="0"/>
              </a:spcAft>
              <a:buClr>
                <a:srgbClr val="00607F"/>
              </a:buClr>
              <a:buSzPct val="100000"/>
              <a:buFont typeface="Arial"/>
              <a:buAutoNum type="arabicPeriod"/>
            </a:pPr>
            <a:r>
              <a:rPr lang="en-US">
                <a:solidFill>
                  <a:srgbClr val="00607F"/>
                </a:solidFill>
              </a:rPr>
              <a:t>Recommendations of the Advisory Committee on Immunization Practices adopted by the Director of the Centers for Disease Control and Prevention (CDC).</a:t>
            </a:r>
            <a:endParaRPr/>
          </a:p>
          <a:p>
            <a:pPr marL="742950" lvl="1" indent="-285750" algn="l" rtl="0">
              <a:spcBef>
                <a:spcPts val="306"/>
              </a:spcBef>
              <a:spcAft>
                <a:spcPts val="0"/>
              </a:spcAft>
              <a:buClr>
                <a:srgbClr val="00607F"/>
              </a:buClr>
              <a:buSzPct val="100000"/>
              <a:buFont typeface="Arial"/>
              <a:buAutoNum type="arabicPeriod"/>
            </a:pPr>
            <a:r>
              <a:rPr lang="en-US">
                <a:solidFill>
                  <a:srgbClr val="00607F"/>
                </a:solidFill>
              </a:rPr>
              <a:t>Comprehensive guidelines for infants, children, and adolescents supported by the Health Resources and Services Administration (HRSA).</a:t>
            </a:r>
            <a:endParaRPr/>
          </a:p>
          <a:p>
            <a:pPr marL="742950" lvl="1" indent="-285750" algn="l" rtl="0">
              <a:spcBef>
                <a:spcPts val="306"/>
              </a:spcBef>
              <a:spcAft>
                <a:spcPts val="0"/>
              </a:spcAft>
              <a:buClr>
                <a:srgbClr val="00607F"/>
              </a:buClr>
              <a:buSzPct val="100000"/>
              <a:buFont typeface="Arial"/>
              <a:buAutoNum type="arabicPeriod"/>
            </a:pPr>
            <a:r>
              <a:rPr lang="en-US">
                <a:solidFill>
                  <a:srgbClr val="00607F"/>
                </a:solidFill>
              </a:rPr>
              <a:t>Comprehensive guidelines for women supported by the Health Resources and Services Administration (HRSA) that are not otherwise addressed by the recommendations of the USPSTF.</a:t>
            </a:r>
            <a:endParaRPr/>
          </a:p>
          <a:p>
            <a:pPr marL="342900" lvl="0" indent="-342900" algn="l" rtl="0">
              <a:spcBef>
                <a:spcPts val="306"/>
              </a:spcBef>
              <a:spcAft>
                <a:spcPts val="0"/>
              </a:spcAft>
              <a:buClr>
                <a:srgbClr val="00607F"/>
              </a:buClr>
              <a:buSzPct val="100000"/>
              <a:buChar char="•"/>
            </a:pPr>
            <a:r>
              <a:rPr lang="en-US"/>
              <a:t>The final preventive services regulations, issued in July 2015, contain guidelines for when plans must incorporate any modified recommendations. </a:t>
            </a:r>
            <a:endParaRPr/>
          </a:p>
          <a:p>
            <a:pPr marL="742950" lvl="1" indent="-285750" algn="l" rtl="0">
              <a:spcBef>
                <a:spcPts val="306"/>
              </a:spcBef>
              <a:spcAft>
                <a:spcPts val="0"/>
              </a:spcAft>
              <a:buClr>
                <a:srgbClr val="00607F"/>
              </a:buClr>
              <a:buSzPct val="100000"/>
              <a:buChar char="–"/>
            </a:pPr>
            <a:r>
              <a:rPr lang="en-US">
                <a:solidFill>
                  <a:srgbClr val="00607F"/>
                </a:solidFill>
              </a:rPr>
              <a:t>A group health plan must cover a new or updated recommended preventive service starting in the plan year that begins on or after exactly one year from the issue date.</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NEW OR MODIFIED PREVENTIVE CARE RECOMMENDATIONS </a:t>
            </a:r>
            <a:endParaRPr/>
          </a:p>
        </p:txBody>
      </p:sp>
      <p:sp>
        <p:nvSpPr>
          <p:cNvPr id="429" name="Google Shape;429;p5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Char char="•"/>
            </a:pPr>
            <a:r>
              <a:rPr lang="en-US" dirty="0"/>
              <a:t>Adults with cardiovascular disease risk factors recommended to have behavioral counseling interventions to promote healthy diet and physical activity.  (update from 2014 recommendation)</a:t>
            </a:r>
            <a:endParaRPr dirty="0"/>
          </a:p>
          <a:p>
            <a:pPr marL="342900" lvl="0" indent="-342900" algn="l" rtl="0">
              <a:spcBef>
                <a:spcPts val="360"/>
              </a:spcBef>
              <a:spcAft>
                <a:spcPts val="0"/>
              </a:spcAft>
              <a:buClr>
                <a:srgbClr val="00607F"/>
              </a:buClr>
              <a:buSzPts val="1800"/>
              <a:buChar char="•"/>
            </a:pPr>
            <a:r>
              <a:rPr lang="en-US" dirty="0"/>
              <a:t>Lung cancer screening for adults aged 50-80 who have a 20 pack-year smoking history and currently smoke or quit within the past 15 years. (update from 2013 recommendation)</a:t>
            </a:r>
            <a:endParaRPr dirty="0"/>
          </a:p>
          <a:p>
            <a:pPr marL="342900" lvl="0" indent="-342900" algn="l" rtl="0">
              <a:spcBef>
                <a:spcPts val="360"/>
              </a:spcBef>
              <a:spcAft>
                <a:spcPts val="0"/>
              </a:spcAft>
              <a:buClr>
                <a:srgbClr val="00607F"/>
              </a:buClr>
              <a:buSzPts val="1800"/>
              <a:buChar char="•"/>
            </a:pPr>
            <a:r>
              <a:rPr lang="en-US" dirty="0"/>
              <a:t>Colorectal cancer screening age range expanded from ages 50-75 to ages 45-75.</a:t>
            </a:r>
            <a:endParaRPr dirty="0"/>
          </a:p>
          <a:p>
            <a:pPr marL="342900" lvl="0" indent="-342900" algn="l" rtl="0">
              <a:spcBef>
                <a:spcPts val="360"/>
              </a:spcBef>
              <a:spcAft>
                <a:spcPts val="0"/>
              </a:spcAft>
              <a:buClr>
                <a:srgbClr val="00607F"/>
              </a:buClr>
              <a:buSzPts val="1800"/>
              <a:buChar char="•"/>
            </a:pPr>
            <a:r>
              <a:rPr lang="en-US" dirty="0"/>
              <a:t>HIV </a:t>
            </a:r>
            <a:r>
              <a:rPr lang="en-US" dirty="0" err="1"/>
              <a:t>PrEP</a:t>
            </a:r>
            <a:r>
              <a:rPr lang="en-US" dirty="0"/>
              <a:t> recommended for individuals not infected with HIV who are at high risk of HIV infection.</a:t>
            </a:r>
            <a:endParaRPr dirty="0"/>
          </a:p>
          <a:p>
            <a:pPr marL="742950" lvl="1" indent="-285750" algn="l" rtl="0">
              <a:spcBef>
                <a:spcPts val="360"/>
              </a:spcBef>
              <a:spcAft>
                <a:spcPts val="0"/>
              </a:spcAft>
              <a:buClr>
                <a:srgbClr val="00607F"/>
              </a:buClr>
              <a:buSzPts val="1800"/>
              <a:buChar char="–"/>
            </a:pPr>
            <a:r>
              <a:rPr lang="en-US" dirty="0">
                <a:solidFill>
                  <a:srgbClr val="00607F"/>
                </a:solidFill>
              </a:rPr>
              <a:t>FAQ issued 7/19/21 to clarify coverage of </a:t>
            </a:r>
            <a:r>
              <a:rPr lang="en-US" dirty="0" err="1">
                <a:solidFill>
                  <a:srgbClr val="00607F"/>
                </a:solidFill>
              </a:rPr>
              <a:t>PrEP.</a:t>
            </a:r>
            <a:r>
              <a:rPr lang="en-US" dirty="0">
                <a:solidFill>
                  <a:srgbClr val="00607F"/>
                </a:solidFill>
              </a:rPr>
              <a:t>  Clarifies that cost-sharing protections extend to ancillary and support services needed for an effective </a:t>
            </a:r>
            <a:r>
              <a:rPr lang="en-US" dirty="0" err="1">
                <a:solidFill>
                  <a:srgbClr val="00607F"/>
                </a:solidFill>
              </a:rPr>
              <a:t>PrEP</a:t>
            </a:r>
            <a:r>
              <a:rPr lang="en-US" dirty="0">
                <a:solidFill>
                  <a:srgbClr val="00607F"/>
                </a:solidFill>
              </a:rPr>
              <a:t> regimen.  </a:t>
            </a: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Arial"/>
              <a:buNone/>
            </a:pPr>
            <a:r>
              <a:rPr lang="en-US"/>
              <a:t>HEALTH INSURANCE CLAIMS: APPEALS AND EXTERNAL REVIEWS</a:t>
            </a:r>
            <a:endParaRPr/>
          </a:p>
        </p:txBody>
      </p:sp>
      <p:sp>
        <p:nvSpPr>
          <p:cNvPr id="435" name="Google Shape;435;p5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r>
              <a:rPr lang="en-US"/>
              <a:t>Maggie Reinert</a:t>
            </a:r>
            <a:endParaRPr/>
          </a:p>
          <a:p>
            <a:pPr marL="0" lvl="0" indent="0" algn="ctr" rtl="0">
              <a:spcBef>
                <a:spcPts val="640"/>
              </a:spcBef>
              <a:spcAft>
                <a:spcPts val="0"/>
              </a:spcAft>
              <a:buClr>
                <a:srgbClr val="888888"/>
              </a:buClr>
              <a:buSzPts val="3200"/>
              <a:buNone/>
            </a:pPr>
            <a:r>
              <a:rPr lang="en-US"/>
              <a:t>Insurance Analyst</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APPEALING A DENIED HEALTH CLAIM</a:t>
            </a:r>
            <a:endParaRPr/>
          </a:p>
        </p:txBody>
      </p:sp>
      <p:sp>
        <p:nvSpPr>
          <p:cNvPr id="441" name="Google Shape;441;p54"/>
          <p:cNvSpPr txBox="1">
            <a:spLocks noGrp="1"/>
          </p:cNvSpPr>
          <p:nvPr>
            <p:ph type="body" idx="1"/>
          </p:nvPr>
        </p:nvSpPr>
        <p:spPr>
          <a:xfrm>
            <a:off x="457200" y="1427577"/>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Char char="•"/>
            </a:pPr>
            <a:r>
              <a:rPr lang="en-US"/>
              <a:t>A health insurance claim can be denied before a service is performed if the insurer refuses to preauthorize treatment, or the claim could be denied after the health care provider sends a bill to the insurer.</a:t>
            </a:r>
            <a:endParaRPr/>
          </a:p>
          <a:p>
            <a:pPr marL="342900" lvl="0" indent="-342900" algn="l" rtl="0">
              <a:spcBef>
                <a:spcPts val="360"/>
              </a:spcBef>
              <a:spcAft>
                <a:spcPts val="0"/>
              </a:spcAft>
              <a:buClr>
                <a:srgbClr val="00607F"/>
              </a:buClr>
              <a:buSzPts val="1800"/>
              <a:buChar char="•"/>
            </a:pPr>
            <a:r>
              <a:rPr lang="en-US"/>
              <a:t>The first step is to appeal to the insurance company.</a:t>
            </a:r>
            <a:endParaRPr/>
          </a:p>
          <a:p>
            <a:pPr marL="742950" lvl="1" indent="-285750" algn="l" rtl="0">
              <a:spcBef>
                <a:spcPts val="360"/>
              </a:spcBef>
              <a:spcAft>
                <a:spcPts val="0"/>
              </a:spcAft>
              <a:buClr>
                <a:srgbClr val="00607F"/>
              </a:buClr>
              <a:buSzPts val="1800"/>
              <a:buChar char="–"/>
            </a:pPr>
            <a:r>
              <a:rPr lang="en-US">
                <a:solidFill>
                  <a:srgbClr val="00607F"/>
                </a:solidFill>
              </a:rPr>
              <a:t>This is called an “internal appeal.”</a:t>
            </a:r>
            <a:endParaRPr/>
          </a:p>
          <a:p>
            <a:pPr marL="742950" lvl="1" indent="-285750" algn="l" rtl="0">
              <a:spcBef>
                <a:spcPts val="360"/>
              </a:spcBef>
              <a:spcAft>
                <a:spcPts val="0"/>
              </a:spcAft>
              <a:buClr>
                <a:srgbClr val="00607F"/>
              </a:buClr>
              <a:buSzPts val="1800"/>
              <a:buChar char="–"/>
            </a:pPr>
            <a:r>
              <a:rPr lang="en-US">
                <a:solidFill>
                  <a:srgbClr val="00607F"/>
                </a:solidFill>
              </a:rPr>
              <a:t>Appeals must be filed within 180 days of receiving the claim denial.</a:t>
            </a:r>
            <a:endParaRPr/>
          </a:p>
          <a:p>
            <a:pPr marL="342900" lvl="0" indent="-342900" algn="l" rtl="0">
              <a:spcBef>
                <a:spcPts val="360"/>
              </a:spcBef>
              <a:spcAft>
                <a:spcPts val="0"/>
              </a:spcAft>
              <a:buClr>
                <a:srgbClr val="00607F"/>
              </a:buClr>
              <a:buSzPts val="1800"/>
              <a:buChar char="•"/>
            </a:pPr>
            <a:r>
              <a:rPr lang="en-US"/>
              <a:t>Be ready to provide:</a:t>
            </a:r>
            <a:endParaRPr/>
          </a:p>
          <a:p>
            <a:pPr marL="742950" lvl="1" indent="-285750" algn="l" rtl="0">
              <a:spcBef>
                <a:spcPts val="360"/>
              </a:spcBef>
              <a:spcAft>
                <a:spcPts val="0"/>
              </a:spcAft>
              <a:buClr>
                <a:srgbClr val="00607F"/>
              </a:buClr>
              <a:buSzPts val="1800"/>
              <a:buChar char="–"/>
            </a:pPr>
            <a:r>
              <a:rPr lang="en-US">
                <a:solidFill>
                  <a:srgbClr val="00607F"/>
                </a:solidFill>
              </a:rPr>
              <a:t>Claim number and any insurer paperwork denying the claim.</a:t>
            </a:r>
            <a:endParaRPr/>
          </a:p>
          <a:p>
            <a:pPr marL="742950" lvl="1" indent="-285750" algn="l" rtl="0">
              <a:spcBef>
                <a:spcPts val="360"/>
              </a:spcBef>
              <a:spcAft>
                <a:spcPts val="0"/>
              </a:spcAft>
              <a:buClr>
                <a:srgbClr val="00607F"/>
              </a:buClr>
              <a:buSzPts val="1800"/>
              <a:buChar char="–"/>
            </a:pPr>
            <a:r>
              <a:rPr lang="en-US">
                <a:solidFill>
                  <a:srgbClr val="00607F"/>
                </a:solidFill>
              </a:rPr>
              <a:t>Typically, the denial is in an “explanation of benefits.”</a:t>
            </a:r>
            <a:endParaRPr/>
          </a:p>
          <a:p>
            <a:pPr marL="742950" lvl="1" indent="-285750" algn="l" rtl="0">
              <a:spcBef>
                <a:spcPts val="360"/>
              </a:spcBef>
              <a:spcAft>
                <a:spcPts val="0"/>
              </a:spcAft>
              <a:buClr>
                <a:srgbClr val="00607F"/>
              </a:buClr>
              <a:buSzPts val="1800"/>
              <a:buChar char="–"/>
            </a:pPr>
            <a:r>
              <a:rPr lang="en-US">
                <a:solidFill>
                  <a:srgbClr val="00607F"/>
                </a:solidFill>
              </a:rPr>
              <a:t>Plan number or ID number from your insurance card.</a:t>
            </a:r>
            <a:endParaRPr/>
          </a:p>
          <a:p>
            <a:pPr marL="742950" lvl="1" indent="-285750" algn="l" rtl="0">
              <a:spcBef>
                <a:spcPts val="360"/>
              </a:spcBef>
              <a:spcAft>
                <a:spcPts val="0"/>
              </a:spcAft>
              <a:buClr>
                <a:srgbClr val="00607F"/>
              </a:buClr>
              <a:buSzPts val="1800"/>
              <a:buChar char="–"/>
            </a:pPr>
            <a:r>
              <a:rPr lang="en-US">
                <a:solidFill>
                  <a:srgbClr val="00607F"/>
                </a:solidFill>
              </a:rPr>
              <a:t>Any additional information you want the insurer to consider, to help explain why you believe the company’s decision is wrong.</a:t>
            </a:r>
            <a:endParaRPr/>
          </a:p>
          <a:p>
            <a:pPr marL="1143000" lvl="2" indent="-228600" algn="l" rtl="0">
              <a:spcBef>
                <a:spcPts val="360"/>
              </a:spcBef>
              <a:spcAft>
                <a:spcPts val="0"/>
              </a:spcAft>
              <a:buClr>
                <a:srgbClr val="00607F"/>
              </a:buClr>
              <a:buSzPts val="1800"/>
              <a:buChar char="•"/>
            </a:pPr>
            <a:r>
              <a:rPr lang="en-US">
                <a:solidFill>
                  <a:srgbClr val="00607F"/>
                </a:solidFill>
              </a:rPr>
              <a:t>A letter from your doctor explaining why the treatment is needed can be helpful.</a:t>
            </a:r>
            <a:endParaRPr/>
          </a:p>
          <a:p>
            <a:pPr marL="342900" lvl="0" indent="-228600" algn="l" rtl="0">
              <a:spcBef>
                <a:spcPts val="360"/>
              </a:spcBef>
              <a:spcAft>
                <a:spcPts val="0"/>
              </a:spcAft>
              <a:buClr>
                <a:srgbClr val="00607F"/>
              </a:buClr>
              <a:buSzPts val="1800"/>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INTERNAL APPEAL</a:t>
            </a:r>
            <a:endParaRPr/>
          </a:p>
        </p:txBody>
      </p:sp>
      <p:sp>
        <p:nvSpPr>
          <p:cNvPr id="447" name="Google Shape;447;p5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Char char="•"/>
            </a:pPr>
            <a:r>
              <a:rPr lang="en-US"/>
              <a:t>If the insurer won’t authorize services or refuses to pay the portion of health care services you believe should be covered, you can file an internal appeal.</a:t>
            </a:r>
            <a:endParaRPr/>
          </a:p>
          <a:p>
            <a:pPr marL="342900" lvl="0" indent="-342900" algn="l" rtl="0">
              <a:spcBef>
                <a:spcPts val="360"/>
              </a:spcBef>
              <a:spcAft>
                <a:spcPts val="0"/>
              </a:spcAft>
              <a:buClr>
                <a:srgbClr val="00607F"/>
              </a:buClr>
              <a:buSzPts val="1800"/>
              <a:buChar char="•"/>
            </a:pPr>
            <a:r>
              <a:rPr lang="en-US"/>
              <a:t>Denial reasons include:</a:t>
            </a:r>
            <a:endParaRPr/>
          </a:p>
          <a:p>
            <a:pPr marL="742950" lvl="1" indent="-285750" algn="l" rtl="0">
              <a:spcBef>
                <a:spcPts val="360"/>
              </a:spcBef>
              <a:spcAft>
                <a:spcPts val="0"/>
              </a:spcAft>
              <a:buClr>
                <a:srgbClr val="00607F"/>
              </a:buClr>
              <a:buSzPts val="1800"/>
              <a:buChar char="–"/>
            </a:pPr>
            <a:r>
              <a:rPr lang="en-US">
                <a:solidFill>
                  <a:srgbClr val="00607F"/>
                </a:solidFill>
              </a:rPr>
              <a:t>The benefit isn’t offered under your health plan</a:t>
            </a:r>
            <a:endParaRPr/>
          </a:p>
          <a:p>
            <a:pPr marL="742950" lvl="1" indent="-285750" algn="l" rtl="0">
              <a:spcBef>
                <a:spcPts val="360"/>
              </a:spcBef>
              <a:spcAft>
                <a:spcPts val="0"/>
              </a:spcAft>
              <a:buClr>
                <a:srgbClr val="00607F"/>
              </a:buClr>
              <a:buSzPts val="1800"/>
              <a:buChar char="–"/>
            </a:pPr>
            <a:r>
              <a:rPr lang="en-US">
                <a:solidFill>
                  <a:srgbClr val="00607F"/>
                </a:solidFill>
              </a:rPr>
              <a:t>You received health services from a health provider or facility that isn’t in your plan’s approved network</a:t>
            </a:r>
            <a:endParaRPr/>
          </a:p>
          <a:p>
            <a:pPr marL="742950" lvl="1" indent="-285750" algn="l" rtl="0">
              <a:spcBef>
                <a:spcPts val="360"/>
              </a:spcBef>
              <a:spcAft>
                <a:spcPts val="0"/>
              </a:spcAft>
              <a:buClr>
                <a:srgbClr val="00607F"/>
              </a:buClr>
              <a:buSzPts val="1800"/>
              <a:buChar char="–"/>
            </a:pPr>
            <a:r>
              <a:rPr lang="en-US">
                <a:solidFill>
                  <a:srgbClr val="00607F"/>
                </a:solidFill>
              </a:rPr>
              <a:t>The requested service or treatment is “not medically necessary”</a:t>
            </a:r>
            <a:endParaRPr/>
          </a:p>
          <a:p>
            <a:pPr marL="742950" lvl="1" indent="-285750" algn="l" rtl="0">
              <a:spcBef>
                <a:spcPts val="360"/>
              </a:spcBef>
              <a:spcAft>
                <a:spcPts val="0"/>
              </a:spcAft>
              <a:buClr>
                <a:srgbClr val="00607F"/>
              </a:buClr>
              <a:buSzPts val="1800"/>
              <a:buChar char="–"/>
            </a:pPr>
            <a:r>
              <a:rPr lang="en-US">
                <a:solidFill>
                  <a:srgbClr val="00607F"/>
                </a:solidFill>
              </a:rPr>
              <a:t>The requested service or treatment is an “experimental” or “investigative” treatment</a:t>
            </a:r>
            <a:endParaRPr/>
          </a:p>
          <a:p>
            <a:pPr marL="742950" lvl="1" indent="-285750" algn="l" rtl="0">
              <a:spcBef>
                <a:spcPts val="360"/>
              </a:spcBef>
              <a:spcAft>
                <a:spcPts val="0"/>
              </a:spcAft>
              <a:buClr>
                <a:srgbClr val="00607F"/>
              </a:buClr>
              <a:buSzPts val="1800"/>
              <a:buChar char="–"/>
            </a:pPr>
            <a:r>
              <a:rPr lang="en-US">
                <a:solidFill>
                  <a:srgbClr val="00607F"/>
                </a:solidFill>
              </a:rPr>
              <a:t>Insured is no longer enrolled or eligible to be enrolled in the health plan</a:t>
            </a:r>
            <a:endParaRPr/>
          </a:p>
          <a:p>
            <a:pPr marL="742950" lvl="1" indent="-285750" algn="l" rtl="0">
              <a:spcBef>
                <a:spcPts val="360"/>
              </a:spcBef>
              <a:spcAft>
                <a:spcPts val="0"/>
              </a:spcAft>
              <a:buClr>
                <a:srgbClr val="00607F"/>
              </a:buClr>
              <a:buSzPts val="1800"/>
              <a:buChar char="–"/>
            </a:pPr>
            <a:r>
              <a:rPr lang="en-US">
                <a:solidFill>
                  <a:srgbClr val="00607F"/>
                </a:solidFill>
              </a:rPr>
              <a:t>Carrier is revoking or cancelling coverage because insured gave false or incomplete information when applying for coverage</a:t>
            </a:r>
            <a:endParaRPr/>
          </a:p>
          <a:p>
            <a:pPr marL="342900" lvl="0" indent="-228600" algn="l" rtl="0">
              <a:spcBef>
                <a:spcPts val="360"/>
              </a:spcBef>
              <a:spcAft>
                <a:spcPts val="0"/>
              </a:spcAft>
              <a:buClr>
                <a:srgbClr val="00607F"/>
              </a:buClr>
              <a:buSzPts val="1800"/>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EXTERNAL REVIEW BASICS</a:t>
            </a:r>
            <a:endParaRPr/>
          </a:p>
        </p:txBody>
      </p:sp>
      <p:sp>
        <p:nvSpPr>
          <p:cNvPr id="453" name="Google Shape;453;p5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Char char="•"/>
            </a:pPr>
            <a:r>
              <a:rPr lang="en-US"/>
              <a:t>The term “external” review means that the reviewer is not affiliated with the insurance company.</a:t>
            </a:r>
            <a:endParaRPr/>
          </a:p>
          <a:p>
            <a:pPr marL="742950" lvl="1" indent="-285750" algn="l" rtl="0">
              <a:spcBef>
                <a:spcPts val="360"/>
              </a:spcBef>
              <a:spcAft>
                <a:spcPts val="0"/>
              </a:spcAft>
              <a:buClr>
                <a:srgbClr val="00607F"/>
              </a:buClr>
              <a:buSzPts val="1800"/>
              <a:buChar char="–"/>
            </a:pPr>
            <a:r>
              <a:rPr lang="en-US">
                <a:solidFill>
                  <a:srgbClr val="00607F"/>
                </a:solidFill>
              </a:rPr>
              <a:t>The Department of Insurance assigns external reviews to Independent Review Organizations (“IROs”) to avoid insurers selecting a favorite.</a:t>
            </a:r>
            <a:endParaRPr/>
          </a:p>
          <a:p>
            <a:pPr marL="342900" lvl="0" indent="-342900" algn="l" rtl="0">
              <a:spcBef>
                <a:spcPts val="360"/>
              </a:spcBef>
              <a:spcAft>
                <a:spcPts val="0"/>
              </a:spcAft>
              <a:buClr>
                <a:srgbClr val="00607F"/>
              </a:buClr>
              <a:buSzPts val="1800"/>
              <a:buChar char="•"/>
            </a:pPr>
            <a:r>
              <a:rPr lang="en-US"/>
              <a:t>External review is only available after an internal appeal to give the insurer a chance to correct a mistake or change its mind.</a:t>
            </a:r>
            <a:endParaRPr/>
          </a:p>
          <a:p>
            <a:pPr marL="342900" lvl="0" indent="-342900" algn="l" rtl="0">
              <a:spcBef>
                <a:spcPts val="360"/>
              </a:spcBef>
              <a:spcAft>
                <a:spcPts val="0"/>
              </a:spcAft>
              <a:buClr>
                <a:srgbClr val="00607F"/>
              </a:buClr>
              <a:buSzPts val="1800"/>
              <a:buChar char="•"/>
            </a:pPr>
            <a:r>
              <a:rPr lang="en-US"/>
              <a:t>You can appoint your doctor as an authorized representative to help advocate about details of the medical service.</a:t>
            </a:r>
            <a:endParaRPr/>
          </a:p>
          <a:p>
            <a:pPr marL="342900" lvl="0" indent="-342900" algn="l" rtl="0">
              <a:spcBef>
                <a:spcPts val="360"/>
              </a:spcBef>
              <a:spcAft>
                <a:spcPts val="0"/>
              </a:spcAft>
              <a:buClr>
                <a:srgbClr val="00607F"/>
              </a:buClr>
              <a:buSzPts val="1800"/>
              <a:buChar char="•"/>
            </a:pPr>
            <a:r>
              <a:rPr lang="en-US"/>
              <a:t>The external reviewer will have experience in the type of medical service involved in the claim.  </a:t>
            </a:r>
            <a:endParaRPr/>
          </a:p>
          <a:p>
            <a:pPr marL="342900" lvl="0" indent="-342900" algn="l" rtl="0">
              <a:spcBef>
                <a:spcPts val="360"/>
              </a:spcBef>
              <a:spcAft>
                <a:spcPts val="0"/>
              </a:spcAft>
              <a:buClr>
                <a:srgbClr val="00607F"/>
              </a:buClr>
              <a:buSzPts val="1800"/>
              <a:buChar char="•"/>
            </a:pPr>
            <a:r>
              <a:rPr lang="en-US"/>
              <a:t>Denial reasons include:</a:t>
            </a:r>
            <a:endParaRPr/>
          </a:p>
          <a:p>
            <a:pPr marL="742950" lvl="1" indent="-285750" algn="l" rtl="0">
              <a:spcBef>
                <a:spcPts val="360"/>
              </a:spcBef>
              <a:spcAft>
                <a:spcPts val="0"/>
              </a:spcAft>
              <a:buClr>
                <a:srgbClr val="00607F"/>
              </a:buClr>
              <a:buSzPts val="1800"/>
              <a:buChar char="–"/>
            </a:pPr>
            <a:r>
              <a:rPr lang="en-US">
                <a:solidFill>
                  <a:srgbClr val="00607F"/>
                </a:solidFill>
              </a:rPr>
              <a:t>The requested service or treatment is “not medically necessary”</a:t>
            </a:r>
            <a:endParaRPr/>
          </a:p>
          <a:p>
            <a:pPr marL="742950" lvl="1" indent="-285750" algn="l" rtl="0">
              <a:spcBef>
                <a:spcPts val="360"/>
              </a:spcBef>
              <a:spcAft>
                <a:spcPts val="0"/>
              </a:spcAft>
              <a:buClr>
                <a:srgbClr val="00607F"/>
              </a:buClr>
              <a:buSzPts val="1800"/>
              <a:buChar char="–"/>
            </a:pPr>
            <a:r>
              <a:rPr lang="en-US">
                <a:solidFill>
                  <a:srgbClr val="00607F"/>
                </a:solidFill>
              </a:rPr>
              <a:t>The requested service or treatment is an “experimental” or “investigative” treatment</a:t>
            </a:r>
            <a:endParaRPr/>
          </a:p>
          <a:p>
            <a:pPr marL="342900" lvl="0" indent="-228600" algn="l" rtl="0">
              <a:spcBef>
                <a:spcPts val="360"/>
              </a:spcBef>
              <a:spcAft>
                <a:spcPts val="0"/>
              </a:spcAft>
              <a:buClr>
                <a:srgbClr val="00607F"/>
              </a:buClr>
              <a:buSzPts val="1800"/>
              <a:buNone/>
            </a:pPr>
            <a:endParaRPr/>
          </a:p>
          <a:p>
            <a:pPr marL="342900" lvl="0" indent="-228600" algn="l" rtl="0">
              <a:spcBef>
                <a:spcPts val="360"/>
              </a:spcBef>
              <a:spcAft>
                <a:spcPts val="0"/>
              </a:spcAft>
              <a:buClr>
                <a:srgbClr val="00607F"/>
              </a:buClr>
              <a:buSzPts val="1800"/>
              <a:buNone/>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sz="3000" b="1">
                <a:solidFill>
                  <a:srgbClr val="00607F"/>
                </a:solidFill>
                <a:latin typeface="Arial"/>
                <a:ea typeface="Arial"/>
                <a:cs typeface="Arial"/>
                <a:sym typeface="Arial"/>
              </a:rPr>
              <a:t>STATE AND FEDERAL EXTERNAL REVIEW </a:t>
            </a:r>
            <a:endParaRPr/>
          </a:p>
        </p:txBody>
      </p:sp>
      <p:sp>
        <p:nvSpPr>
          <p:cNvPr id="459" name="Google Shape;459;p5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fontScale="92500" lnSpcReduction="20000"/>
          </a:bodyPr>
          <a:lstStyle/>
          <a:p>
            <a:pPr marL="0" lvl="0" indent="0" algn="l" rtl="0">
              <a:spcBef>
                <a:spcPts val="0"/>
              </a:spcBef>
              <a:spcAft>
                <a:spcPts val="0"/>
              </a:spcAft>
              <a:buClr>
                <a:srgbClr val="00607F"/>
              </a:buClr>
              <a:buSzPct val="100000"/>
              <a:buNone/>
            </a:pPr>
            <a:r>
              <a:rPr lang="en-US">
                <a:solidFill>
                  <a:srgbClr val="00607F"/>
                </a:solidFill>
              </a:rPr>
              <a:t>Nebraska Department of Insurance facilitates: </a:t>
            </a:r>
            <a:endParaRPr/>
          </a:p>
        </p:txBody>
      </p:sp>
      <p:sp>
        <p:nvSpPr>
          <p:cNvPr id="460" name="Google Shape;460;p5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2400"/>
              <a:buChar char="•"/>
            </a:pPr>
            <a:r>
              <a:rPr lang="en-US">
                <a:solidFill>
                  <a:srgbClr val="00607F"/>
                </a:solidFill>
              </a:rPr>
              <a:t>ACA major medical large group </a:t>
            </a:r>
            <a:r>
              <a:rPr lang="en-US" i="1">
                <a:solidFill>
                  <a:srgbClr val="00607F"/>
                </a:solidFill>
              </a:rPr>
              <a:t>if fully insured</a:t>
            </a:r>
            <a:endParaRPr>
              <a:solidFill>
                <a:srgbClr val="00607F"/>
              </a:solidFill>
            </a:endParaRPr>
          </a:p>
          <a:p>
            <a:pPr marL="342900" lvl="0" indent="-342900" algn="l" rtl="0">
              <a:spcBef>
                <a:spcPts val="480"/>
              </a:spcBef>
              <a:spcAft>
                <a:spcPts val="0"/>
              </a:spcAft>
              <a:buClr>
                <a:srgbClr val="00607F"/>
              </a:buClr>
              <a:buSzPts val="2400"/>
              <a:buChar char="•"/>
            </a:pPr>
            <a:r>
              <a:rPr lang="en-US">
                <a:solidFill>
                  <a:srgbClr val="00607F"/>
                </a:solidFill>
              </a:rPr>
              <a:t>ACA major medical individual and small group</a:t>
            </a:r>
            <a:endParaRPr/>
          </a:p>
          <a:p>
            <a:pPr marL="342900" lvl="0" indent="-342900" algn="l" rtl="0">
              <a:spcBef>
                <a:spcPts val="480"/>
              </a:spcBef>
              <a:spcAft>
                <a:spcPts val="0"/>
              </a:spcAft>
              <a:buClr>
                <a:srgbClr val="00607F"/>
              </a:buClr>
              <a:buSzPts val="2400"/>
              <a:buChar char="•"/>
            </a:pPr>
            <a:r>
              <a:rPr lang="en-US">
                <a:solidFill>
                  <a:srgbClr val="00607F"/>
                </a:solidFill>
              </a:rPr>
              <a:t>Short-term limited-duration insurance</a:t>
            </a:r>
            <a:endParaRPr/>
          </a:p>
        </p:txBody>
      </p:sp>
      <p:sp>
        <p:nvSpPr>
          <p:cNvPr id="461" name="Google Shape;461;p5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fontScale="92500" lnSpcReduction="20000"/>
          </a:bodyPr>
          <a:lstStyle/>
          <a:p>
            <a:pPr marL="0" lvl="0" indent="0" algn="l" rtl="0">
              <a:spcBef>
                <a:spcPts val="0"/>
              </a:spcBef>
              <a:spcAft>
                <a:spcPts val="0"/>
              </a:spcAft>
              <a:buClr>
                <a:srgbClr val="00607F"/>
              </a:buClr>
              <a:buSzPct val="100000"/>
              <a:buNone/>
            </a:pPr>
            <a:r>
              <a:rPr lang="en-US">
                <a:solidFill>
                  <a:srgbClr val="00607F"/>
                </a:solidFill>
              </a:rPr>
              <a:t>Federal Department of Labor (EBSA) facilitates:</a:t>
            </a:r>
            <a:endParaRPr/>
          </a:p>
        </p:txBody>
      </p:sp>
      <p:sp>
        <p:nvSpPr>
          <p:cNvPr id="462" name="Google Shape;462;p5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2400"/>
              <a:buChar char="•"/>
            </a:pPr>
            <a:r>
              <a:rPr lang="en-US">
                <a:solidFill>
                  <a:srgbClr val="00607F"/>
                </a:solidFill>
              </a:rPr>
              <a:t>ACA major medical large group </a:t>
            </a:r>
            <a:r>
              <a:rPr lang="en-US" i="1">
                <a:solidFill>
                  <a:srgbClr val="00607F"/>
                </a:solidFill>
              </a:rPr>
              <a:t>if not fully insured</a:t>
            </a:r>
            <a:r>
              <a:rPr lang="en-US">
                <a:solidFill>
                  <a:srgbClr val="00607F"/>
                </a:solidFill>
              </a:rPr>
              <a:t> (ask your HR rep.)</a:t>
            </a:r>
            <a:endParaRPr/>
          </a:p>
          <a:p>
            <a:pPr marL="342900" lvl="0" indent="-342900" algn="l" rtl="0">
              <a:spcBef>
                <a:spcPts val="480"/>
              </a:spcBef>
              <a:spcAft>
                <a:spcPts val="0"/>
              </a:spcAft>
              <a:buClr>
                <a:srgbClr val="00607F"/>
              </a:buClr>
              <a:buSzPts val="2400"/>
              <a:buChar char="•"/>
            </a:pPr>
            <a:r>
              <a:rPr lang="en-US">
                <a:solidFill>
                  <a:srgbClr val="00607F"/>
                </a:solidFill>
              </a:rPr>
              <a:t>Federal employees</a:t>
            </a:r>
            <a:endParaRPr/>
          </a:p>
          <a:p>
            <a:pPr marL="342900" lvl="0" indent="-190500" algn="l" rtl="0">
              <a:spcBef>
                <a:spcPts val="480"/>
              </a:spcBef>
              <a:spcAft>
                <a:spcPts val="0"/>
              </a:spcAft>
              <a:buClr>
                <a:schemeClr val="dk1"/>
              </a:buClr>
              <a:buSzPts val="2400"/>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TIMELINES FOR APPEAL AND EXTERNAL REVIEW DECISIONS</a:t>
            </a:r>
            <a:endParaRPr/>
          </a:p>
        </p:txBody>
      </p:sp>
      <p:graphicFrame>
        <p:nvGraphicFramePr>
          <p:cNvPr id="468" name="Google Shape;468;p58"/>
          <p:cNvGraphicFramePr/>
          <p:nvPr/>
        </p:nvGraphicFramePr>
        <p:xfrm>
          <a:off x="477078" y="1427577"/>
          <a:ext cx="8229600" cy="1772950"/>
        </p:xfrm>
        <a:graphic>
          <a:graphicData uri="http://schemas.openxmlformats.org/drawingml/2006/table">
            <a:tbl>
              <a:tblPr firstRow="1" bandRow="1">
                <a:noFill/>
                <a:tableStyleId>{2053EEB4-DC8F-471D-B5FC-4E16744AA152}</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800"/>
                        <a:t>Standard</a:t>
                      </a:r>
                      <a:endParaRPr/>
                    </a:p>
                  </a:txBody>
                  <a:tcPr marL="91450" marR="91450" marT="45725" marB="45725"/>
                </a:tc>
                <a:tc>
                  <a:txBody>
                    <a:bodyPr/>
                    <a:lstStyle/>
                    <a:p>
                      <a:pPr marL="0" marR="0" lvl="0" indent="0" algn="l" rtl="0">
                        <a:spcBef>
                          <a:spcPts val="0"/>
                        </a:spcBef>
                        <a:spcAft>
                          <a:spcPts val="0"/>
                        </a:spcAft>
                        <a:buNone/>
                      </a:pPr>
                      <a:r>
                        <a:rPr lang="en-US" sz="1800"/>
                        <a:t>Expedited</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a:t>Internal Appeal</a:t>
                      </a:r>
                      <a:endParaRPr/>
                    </a:p>
                  </a:txBody>
                  <a:tcPr marL="91450" marR="91450" marT="45725" marB="45725"/>
                </a:tc>
                <a:tc>
                  <a:txBody>
                    <a:bodyPr/>
                    <a:lstStyle/>
                    <a:p>
                      <a:pPr marL="0" marR="0" lvl="0" indent="0" algn="l" rtl="0">
                        <a:spcBef>
                          <a:spcPts val="0"/>
                        </a:spcBef>
                        <a:spcAft>
                          <a:spcPts val="0"/>
                        </a:spcAft>
                        <a:buNone/>
                      </a:pPr>
                      <a:r>
                        <a:rPr lang="en-US" sz="1600"/>
                        <a:t>Within 15 working days from insurer receipt of the request for review</a:t>
                      </a:r>
                      <a:endParaRPr/>
                    </a:p>
                  </a:txBody>
                  <a:tcPr marL="91450" marR="91450" marT="45725" marB="45725"/>
                </a:tc>
                <a:tc>
                  <a:txBody>
                    <a:bodyPr/>
                    <a:lstStyle/>
                    <a:p>
                      <a:pPr marL="0" marR="0" lvl="0" indent="0" algn="l" rtl="0">
                        <a:spcBef>
                          <a:spcPts val="0"/>
                        </a:spcBef>
                        <a:spcAft>
                          <a:spcPts val="0"/>
                        </a:spcAft>
                        <a:buNone/>
                      </a:pPr>
                      <a:r>
                        <a:rPr lang="en-US" sz="1600"/>
                        <a:t>Within 72 hours</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600"/>
                        <a:t>External Appeal</a:t>
                      </a:r>
                      <a:endParaRPr/>
                    </a:p>
                  </a:txBody>
                  <a:tcPr marL="91450" marR="91450" marT="45725" marB="45725"/>
                </a:tc>
                <a:tc>
                  <a:txBody>
                    <a:bodyPr/>
                    <a:lstStyle/>
                    <a:p>
                      <a:pPr marL="0" marR="0" lvl="0" indent="0" algn="l" rtl="0">
                        <a:spcBef>
                          <a:spcPts val="0"/>
                        </a:spcBef>
                        <a:spcAft>
                          <a:spcPts val="0"/>
                        </a:spcAft>
                        <a:buNone/>
                      </a:pPr>
                      <a:r>
                        <a:rPr lang="en-US" sz="1600"/>
                        <a:t>Within 45 days from eligibility determination</a:t>
                      </a:r>
                      <a:endParaRPr/>
                    </a:p>
                  </a:txBody>
                  <a:tcPr marL="91450" marR="91450" marT="45725" marB="45725"/>
                </a:tc>
                <a:tc>
                  <a:txBody>
                    <a:bodyPr/>
                    <a:lstStyle/>
                    <a:p>
                      <a:pPr marL="0" marR="0" lvl="0" indent="0" algn="l" rtl="0">
                        <a:spcBef>
                          <a:spcPts val="0"/>
                        </a:spcBef>
                        <a:spcAft>
                          <a:spcPts val="0"/>
                        </a:spcAft>
                        <a:buNone/>
                      </a:pPr>
                      <a:r>
                        <a:rPr lang="en-US" sz="1600"/>
                        <a:t>Within 72 hours</a:t>
                      </a:r>
                      <a:endParaRPr/>
                    </a:p>
                  </a:txBody>
                  <a:tcPr marL="91450" marR="91450" marT="45725" marB="45725"/>
                </a:tc>
                <a:extLst>
                  <a:ext uri="{0D108BD9-81ED-4DB2-BD59-A6C34878D82A}">
                    <a16:rowId xmlns:a16="http://schemas.microsoft.com/office/drawing/2014/main" val="10002"/>
                  </a:ext>
                </a:extLst>
              </a:tr>
            </a:tbl>
          </a:graphicData>
        </a:graphic>
      </p:graphicFrame>
      <p:sp>
        <p:nvSpPr>
          <p:cNvPr id="469" name="Google Shape;469;p58"/>
          <p:cNvSpPr txBox="1"/>
          <p:nvPr/>
        </p:nvSpPr>
        <p:spPr>
          <a:xfrm>
            <a:off x="457200" y="3276600"/>
            <a:ext cx="8229600"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607F"/>
                </a:solidFill>
                <a:latin typeface="Arial"/>
                <a:ea typeface="Arial"/>
                <a:cs typeface="Arial"/>
                <a:sym typeface="Arial"/>
              </a:rPr>
              <a:t>Expedited Review is only available: </a:t>
            </a:r>
            <a:endParaRPr/>
          </a:p>
          <a:p>
            <a:pPr marL="285750" marR="0" lvl="0" indent="-285750" algn="l" rtl="0">
              <a:spcBef>
                <a:spcPts val="0"/>
              </a:spcBef>
              <a:spcAft>
                <a:spcPts val="0"/>
              </a:spcAft>
              <a:buClr>
                <a:srgbClr val="00607F"/>
              </a:buClr>
              <a:buSzPts val="1800"/>
              <a:buFont typeface="Arial"/>
              <a:buChar char="•"/>
            </a:pPr>
            <a:r>
              <a:rPr lang="en-US" sz="1800">
                <a:solidFill>
                  <a:srgbClr val="00607F"/>
                </a:solidFill>
                <a:latin typeface="Arial"/>
                <a:ea typeface="Arial"/>
                <a:cs typeface="Arial"/>
                <a:sym typeface="Arial"/>
              </a:rPr>
              <a:t>In urgent situations when the regular turnaround time would jeopardize the life or health of the insured or the ability of the insured to regain maximum function.</a:t>
            </a:r>
            <a:endParaRPr/>
          </a:p>
          <a:p>
            <a:pPr marL="285750" marR="0" lvl="0" indent="-285750" algn="l" rtl="0">
              <a:spcBef>
                <a:spcPts val="0"/>
              </a:spcBef>
              <a:spcAft>
                <a:spcPts val="0"/>
              </a:spcAft>
              <a:buClr>
                <a:srgbClr val="00607F"/>
              </a:buClr>
              <a:buSzPts val="1800"/>
              <a:buFont typeface="Arial"/>
              <a:buChar char="•"/>
            </a:pPr>
            <a:r>
              <a:rPr lang="en-US" sz="1800">
                <a:solidFill>
                  <a:srgbClr val="00607F"/>
                </a:solidFill>
                <a:latin typeface="Arial"/>
                <a:ea typeface="Arial"/>
                <a:cs typeface="Arial"/>
                <a:sym typeface="Arial"/>
              </a:rPr>
              <a:t>When the insured could be moved to a different level of care or discharged from the hospital. </a:t>
            </a:r>
            <a:endParaRPr/>
          </a:p>
          <a:p>
            <a:pPr marL="0" marR="0" lvl="0" indent="0" algn="l" rtl="0">
              <a:spcBef>
                <a:spcPts val="0"/>
              </a:spcBef>
              <a:spcAft>
                <a:spcPts val="0"/>
              </a:spcAft>
              <a:buNone/>
            </a:pPr>
            <a:r>
              <a:rPr lang="en-US" sz="1800">
                <a:solidFill>
                  <a:srgbClr val="00607F"/>
                </a:solidFill>
                <a:latin typeface="Arial"/>
                <a:ea typeface="Arial"/>
                <a:cs typeface="Arial"/>
                <a:sym typeface="Arial"/>
              </a:rPr>
              <a:t>Concurrent expedited internal and external reviews are available in the rare cases where waiting 72 hours for expedited internal appeal would jeopardize the patient’s life or ability to regain maximum function.</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EXTERNAL REVIEW BY THE NUMBERS</a:t>
            </a:r>
            <a:endParaRPr/>
          </a:p>
        </p:txBody>
      </p:sp>
      <p:graphicFrame>
        <p:nvGraphicFramePr>
          <p:cNvPr id="475" name="Google Shape;475;p59"/>
          <p:cNvGraphicFramePr/>
          <p:nvPr/>
        </p:nvGraphicFramePr>
        <p:xfrm>
          <a:off x="304800" y="1600200"/>
          <a:ext cx="8610600" cy="2392730"/>
        </p:xfrm>
        <a:graphic>
          <a:graphicData uri="http://schemas.openxmlformats.org/drawingml/2006/table">
            <a:tbl>
              <a:tblPr firstRow="1" bandRow="1">
                <a:noFill/>
                <a:tableStyleId>{2053EEB4-DC8F-471D-B5FC-4E16744AA152}</a:tableStyleId>
              </a:tblPr>
              <a:tblGrid>
                <a:gridCol w="1435100">
                  <a:extLst>
                    <a:ext uri="{9D8B030D-6E8A-4147-A177-3AD203B41FA5}">
                      <a16:colId xmlns:a16="http://schemas.microsoft.com/office/drawing/2014/main" val="20000"/>
                    </a:ext>
                  </a:extLst>
                </a:gridCol>
                <a:gridCol w="1435100">
                  <a:extLst>
                    <a:ext uri="{9D8B030D-6E8A-4147-A177-3AD203B41FA5}">
                      <a16:colId xmlns:a16="http://schemas.microsoft.com/office/drawing/2014/main" val="20001"/>
                    </a:ext>
                  </a:extLst>
                </a:gridCol>
                <a:gridCol w="1435100">
                  <a:extLst>
                    <a:ext uri="{9D8B030D-6E8A-4147-A177-3AD203B41FA5}">
                      <a16:colId xmlns:a16="http://schemas.microsoft.com/office/drawing/2014/main" val="20002"/>
                    </a:ext>
                  </a:extLst>
                </a:gridCol>
                <a:gridCol w="1435100">
                  <a:extLst>
                    <a:ext uri="{9D8B030D-6E8A-4147-A177-3AD203B41FA5}">
                      <a16:colId xmlns:a16="http://schemas.microsoft.com/office/drawing/2014/main" val="20003"/>
                    </a:ext>
                  </a:extLst>
                </a:gridCol>
                <a:gridCol w="1435100">
                  <a:extLst>
                    <a:ext uri="{9D8B030D-6E8A-4147-A177-3AD203B41FA5}">
                      <a16:colId xmlns:a16="http://schemas.microsoft.com/office/drawing/2014/main" val="20004"/>
                    </a:ext>
                  </a:extLst>
                </a:gridCol>
                <a:gridCol w="1435100">
                  <a:extLst>
                    <a:ext uri="{9D8B030D-6E8A-4147-A177-3AD203B41FA5}">
                      <a16:colId xmlns:a16="http://schemas.microsoft.com/office/drawing/2014/main" val="20005"/>
                    </a:ext>
                  </a:extLst>
                </a:gridCol>
              </a:tblGrid>
              <a:tr h="370850">
                <a:tc>
                  <a:txBody>
                    <a:bodyPr/>
                    <a:lstStyle/>
                    <a:p>
                      <a:pPr marL="0" marR="0" lvl="0" indent="0" algn="l" rtl="0">
                        <a:spcBef>
                          <a:spcPts val="0"/>
                        </a:spcBef>
                        <a:spcAft>
                          <a:spcPts val="0"/>
                        </a:spcAft>
                        <a:buNone/>
                      </a:pPr>
                      <a:r>
                        <a:rPr lang="en-US" sz="1800"/>
                        <a:t>Year</a:t>
                      </a:r>
                      <a:endParaRPr/>
                    </a:p>
                  </a:txBody>
                  <a:tcPr marL="91450" marR="91450" marT="45725" marB="45725"/>
                </a:tc>
                <a:tc>
                  <a:txBody>
                    <a:bodyPr/>
                    <a:lstStyle/>
                    <a:p>
                      <a:pPr marL="0" marR="0" lvl="0" indent="0" algn="l" rtl="0">
                        <a:spcBef>
                          <a:spcPts val="0"/>
                        </a:spcBef>
                        <a:spcAft>
                          <a:spcPts val="0"/>
                        </a:spcAft>
                        <a:buNone/>
                      </a:pPr>
                      <a:r>
                        <a:rPr lang="en-US" sz="1800"/>
                        <a:t>Total</a:t>
                      </a:r>
                      <a:endParaRPr/>
                    </a:p>
                  </a:txBody>
                  <a:tcPr marL="91450" marR="91450" marT="45725" marB="45725"/>
                </a:tc>
                <a:tc>
                  <a:txBody>
                    <a:bodyPr/>
                    <a:lstStyle/>
                    <a:p>
                      <a:pPr marL="0" marR="0" lvl="0" indent="0" algn="l" rtl="0">
                        <a:spcBef>
                          <a:spcPts val="0"/>
                        </a:spcBef>
                        <a:spcAft>
                          <a:spcPts val="0"/>
                        </a:spcAft>
                        <a:buNone/>
                      </a:pPr>
                      <a:r>
                        <a:rPr lang="en-US" sz="1800"/>
                        <a:t>Ineligible</a:t>
                      </a:r>
                      <a:endParaRPr/>
                    </a:p>
                  </a:txBody>
                  <a:tcPr marL="91450" marR="91450" marT="45725" marB="45725"/>
                </a:tc>
                <a:tc>
                  <a:txBody>
                    <a:bodyPr/>
                    <a:lstStyle/>
                    <a:p>
                      <a:pPr marL="0" marR="0" lvl="0" indent="0" algn="l" rtl="0">
                        <a:spcBef>
                          <a:spcPts val="0"/>
                        </a:spcBef>
                        <a:spcAft>
                          <a:spcPts val="0"/>
                        </a:spcAft>
                        <a:buNone/>
                      </a:pPr>
                      <a:r>
                        <a:rPr lang="en-US" sz="1800"/>
                        <a:t>Upheld</a:t>
                      </a:r>
                      <a:endParaRPr/>
                    </a:p>
                  </a:txBody>
                  <a:tcPr marL="91450" marR="91450" marT="45725" marB="45725"/>
                </a:tc>
                <a:tc>
                  <a:txBody>
                    <a:bodyPr/>
                    <a:lstStyle/>
                    <a:p>
                      <a:pPr marL="0" marR="0" lvl="0" indent="0" algn="l" rtl="0">
                        <a:spcBef>
                          <a:spcPts val="0"/>
                        </a:spcBef>
                        <a:spcAft>
                          <a:spcPts val="0"/>
                        </a:spcAft>
                        <a:buNone/>
                      </a:pPr>
                      <a:r>
                        <a:rPr lang="en-US" sz="1800"/>
                        <a:t>Overturned</a:t>
                      </a:r>
                      <a:endParaRPr/>
                    </a:p>
                  </a:txBody>
                  <a:tcPr marL="91450" marR="91450" marT="45725" marB="45725"/>
                </a:tc>
                <a:tc>
                  <a:txBody>
                    <a:bodyPr/>
                    <a:lstStyle/>
                    <a:p>
                      <a:pPr marL="0" marR="0" lvl="0" indent="0" algn="l" rtl="0">
                        <a:spcBef>
                          <a:spcPts val="0"/>
                        </a:spcBef>
                        <a:spcAft>
                          <a:spcPts val="0"/>
                        </a:spcAft>
                        <a:buNone/>
                      </a:pPr>
                      <a:r>
                        <a:rPr lang="en-US" sz="1800"/>
                        <a:t>Partially Overturned</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2018</a:t>
                      </a:r>
                      <a:endParaRPr/>
                    </a:p>
                  </a:txBody>
                  <a:tcPr marL="91450" marR="91450" marT="45725" marB="45725"/>
                </a:tc>
                <a:tc>
                  <a:txBody>
                    <a:bodyPr/>
                    <a:lstStyle/>
                    <a:p>
                      <a:pPr marL="0" marR="0" lvl="0" indent="0" algn="l" rtl="0">
                        <a:spcBef>
                          <a:spcPts val="0"/>
                        </a:spcBef>
                        <a:spcAft>
                          <a:spcPts val="0"/>
                        </a:spcAft>
                        <a:buNone/>
                      </a:pPr>
                      <a:r>
                        <a:rPr lang="en-US" sz="1800"/>
                        <a:t>256</a:t>
                      </a:r>
                      <a:endParaRPr/>
                    </a:p>
                  </a:txBody>
                  <a:tcPr marL="91450" marR="91450" marT="45725" marB="45725"/>
                </a:tc>
                <a:tc>
                  <a:txBody>
                    <a:bodyPr/>
                    <a:lstStyle/>
                    <a:p>
                      <a:pPr marL="0" marR="0" lvl="0" indent="0" algn="l" rtl="0">
                        <a:spcBef>
                          <a:spcPts val="0"/>
                        </a:spcBef>
                        <a:spcAft>
                          <a:spcPts val="0"/>
                        </a:spcAft>
                        <a:buNone/>
                      </a:pPr>
                      <a:r>
                        <a:rPr lang="en-US" sz="1800"/>
                        <a:t>59</a:t>
                      </a:r>
                      <a:endParaRPr/>
                    </a:p>
                  </a:txBody>
                  <a:tcPr marL="91450" marR="91450" marT="45725" marB="45725"/>
                </a:tc>
                <a:tc>
                  <a:txBody>
                    <a:bodyPr/>
                    <a:lstStyle/>
                    <a:p>
                      <a:pPr marL="0" marR="0" lvl="0" indent="0" algn="l" rtl="0">
                        <a:spcBef>
                          <a:spcPts val="0"/>
                        </a:spcBef>
                        <a:spcAft>
                          <a:spcPts val="0"/>
                        </a:spcAft>
                        <a:buNone/>
                      </a:pPr>
                      <a:r>
                        <a:rPr lang="en-US" sz="1800"/>
                        <a:t>115</a:t>
                      </a:r>
                      <a:endParaRPr/>
                    </a:p>
                  </a:txBody>
                  <a:tcPr marL="91450" marR="91450" marT="45725" marB="45725"/>
                </a:tc>
                <a:tc>
                  <a:txBody>
                    <a:bodyPr/>
                    <a:lstStyle/>
                    <a:p>
                      <a:pPr marL="0" marR="0" lvl="0" indent="0" algn="l" rtl="0">
                        <a:spcBef>
                          <a:spcPts val="0"/>
                        </a:spcBef>
                        <a:spcAft>
                          <a:spcPts val="0"/>
                        </a:spcAft>
                        <a:buNone/>
                      </a:pPr>
                      <a:r>
                        <a:rPr lang="en-US" sz="1800"/>
                        <a:t>80</a:t>
                      </a:r>
                      <a:endParaRPr/>
                    </a:p>
                  </a:txBody>
                  <a:tcPr marL="91450" marR="91450" marT="45725" marB="45725"/>
                </a:tc>
                <a:tc>
                  <a:txBody>
                    <a:bodyPr/>
                    <a:lstStyle/>
                    <a:p>
                      <a:pPr marL="0" marR="0" lvl="0" indent="0" algn="l" rtl="0">
                        <a:spcBef>
                          <a:spcPts val="0"/>
                        </a:spcBef>
                        <a:spcAft>
                          <a:spcPts val="0"/>
                        </a:spcAft>
                        <a:buNone/>
                      </a:pPr>
                      <a:r>
                        <a:rPr lang="en-US" sz="1800"/>
                        <a:t>2</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2019</a:t>
                      </a:r>
                      <a:endParaRPr/>
                    </a:p>
                  </a:txBody>
                  <a:tcPr marL="91450" marR="91450" marT="45725" marB="45725"/>
                </a:tc>
                <a:tc>
                  <a:txBody>
                    <a:bodyPr/>
                    <a:lstStyle/>
                    <a:p>
                      <a:pPr marL="0" marR="0" lvl="0" indent="0" algn="l" rtl="0">
                        <a:spcBef>
                          <a:spcPts val="0"/>
                        </a:spcBef>
                        <a:spcAft>
                          <a:spcPts val="0"/>
                        </a:spcAft>
                        <a:buNone/>
                      </a:pPr>
                      <a:r>
                        <a:rPr lang="en-US" sz="1800"/>
                        <a:t>251</a:t>
                      </a:r>
                      <a:endParaRPr/>
                    </a:p>
                  </a:txBody>
                  <a:tcPr marL="91450" marR="91450" marT="45725" marB="45725"/>
                </a:tc>
                <a:tc>
                  <a:txBody>
                    <a:bodyPr/>
                    <a:lstStyle/>
                    <a:p>
                      <a:pPr marL="0" marR="0" lvl="0" indent="0" algn="l" rtl="0">
                        <a:spcBef>
                          <a:spcPts val="0"/>
                        </a:spcBef>
                        <a:spcAft>
                          <a:spcPts val="0"/>
                        </a:spcAft>
                        <a:buNone/>
                      </a:pPr>
                      <a:r>
                        <a:rPr lang="en-US" sz="1800"/>
                        <a:t>71</a:t>
                      </a:r>
                      <a:endParaRPr/>
                    </a:p>
                  </a:txBody>
                  <a:tcPr marL="91450" marR="91450" marT="45725" marB="45725"/>
                </a:tc>
                <a:tc>
                  <a:txBody>
                    <a:bodyPr/>
                    <a:lstStyle/>
                    <a:p>
                      <a:pPr marL="0" marR="0" lvl="0" indent="0" algn="l" rtl="0">
                        <a:spcBef>
                          <a:spcPts val="0"/>
                        </a:spcBef>
                        <a:spcAft>
                          <a:spcPts val="0"/>
                        </a:spcAft>
                        <a:buNone/>
                      </a:pPr>
                      <a:r>
                        <a:rPr lang="en-US" sz="1800"/>
                        <a:t>96</a:t>
                      </a:r>
                      <a:endParaRPr/>
                    </a:p>
                  </a:txBody>
                  <a:tcPr marL="91450" marR="91450" marT="45725" marB="45725"/>
                </a:tc>
                <a:tc>
                  <a:txBody>
                    <a:bodyPr/>
                    <a:lstStyle/>
                    <a:p>
                      <a:pPr marL="0" marR="0" lvl="0" indent="0" algn="l" rtl="0">
                        <a:spcBef>
                          <a:spcPts val="0"/>
                        </a:spcBef>
                        <a:spcAft>
                          <a:spcPts val="0"/>
                        </a:spcAft>
                        <a:buNone/>
                      </a:pPr>
                      <a:r>
                        <a:rPr lang="en-US" sz="1800"/>
                        <a:t>80</a:t>
                      </a:r>
                      <a:endParaRPr/>
                    </a:p>
                  </a:txBody>
                  <a:tcPr marL="91450" marR="91450" marT="45725" marB="45725"/>
                </a:tc>
                <a:tc>
                  <a:txBody>
                    <a:bodyPr/>
                    <a:lstStyle/>
                    <a:p>
                      <a:pPr marL="0" marR="0" lvl="0" indent="0" algn="l" rtl="0">
                        <a:spcBef>
                          <a:spcPts val="0"/>
                        </a:spcBef>
                        <a:spcAft>
                          <a:spcPts val="0"/>
                        </a:spcAft>
                        <a:buNone/>
                      </a:pPr>
                      <a:r>
                        <a:rPr lang="en-US" sz="1800"/>
                        <a:t>4</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2020</a:t>
                      </a:r>
                      <a:endParaRPr/>
                    </a:p>
                  </a:txBody>
                  <a:tcPr marL="91450" marR="91450" marT="45725" marB="45725"/>
                </a:tc>
                <a:tc>
                  <a:txBody>
                    <a:bodyPr/>
                    <a:lstStyle/>
                    <a:p>
                      <a:pPr marL="0" marR="0" lvl="0" indent="0" algn="l" rtl="0">
                        <a:spcBef>
                          <a:spcPts val="0"/>
                        </a:spcBef>
                        <a:spcAft>
                          <a:spcPts val="0"/>
                        </a:spcAft>
                        <a:buNone/>
                      </a:pPr>
                      <a:r>
                        <a:rPr lang="en-US" sz="1800"/>
                        <a:t>274</a:t>
                      </a:r>
                      <a:endParaRPr/>
                    </a:p>
                  </a:txBody>
                  <a:tcPr marL="91450" marR="91450" marT="45725" marB="45725"/>
                </a:tc>
                <a:tc>
                  <a:txBody>
                    <a:bodyPr/>
                    <a:lstStyle/>
                    <a:p>
                      <a:pPr marL="0" marR="0" lvl="0" indent="0" algn="l" rtl="0">
                        <a:spcBef>
                          <a:spcPts val="0"/>
                        </a:spcBef>
                        <a:spcAft>
                          <a:spcPts val="0"/>
                        </a:spcAft>
                        <a:buNone/>
                      </a:pPr>
                      <a:r>
                        <a:rPr lang="en-US" sz="1800"/>
                        <a:t>97</a:t>
                      </a:r>
                      <a:endParaRPr/>
                    </a:p>
                  </a:txBody>
                  <a:tcPr marL="91450" marR="91450" marT="45725" marB="45725"/>
                </a:tc>
                <a:tc>
                  <a:txBody>
                    <a:bodyPr/>
                    <a:lstStyle/>
                    <a:p>
                      <a:pPr marL="0" marR="0" lvl="0" indent="0" algn="l" rtl="0">
                        <a:spcBef>
                          <a:spcPts val="0"/>
                        </a:spcBef>
                        <a:spcAft>
                          <a:spcPts val="0"/>
                        </a:spcAft>
                        <a:buNone/>
                      </a:pPr>
                      <a:r>
                        <a:rPr lang="en-US" sz="1800"/>
                        <a:t>90</a:t>
                      </a:r>
                      <a:endParaRPr/>
                    </a:p>
                  </a:txBody>
                  <a:tcPr marL="91450" marR="91450" marT="45725" marB="45725"/>
                </a:tc>
                <a:tc>
                  <a:txBody>
                    <a:bodyPr/>
                    <a:lstStyle/>
                    <a:p>
                      <a:pPr marL="0" marR="0" lvl="0" indent="0" algn="l" rtl="0">
                        <a:spcBef>
                          <a:spcPts val="0"/>
                        </a:spcBef>
                        <a:spcAft>
                          <a:spcPts val="0"/>
                        </a:spcAft>
                        <a:buNone/>
                      </a:pPr>
                      <a:r>
                        <a:rPr lang="en-US" sz="1800"/>
                        <a:t>86</a:t>
                      </a:r>
                      <a:endParaRPr/>
                    </a:p>
                  </a:txBody>
                  <a:tcPr marL="91450" marR="91450" marT="45725" marB="45725"/>
                </a:tc>
                <a:tc>
                  <a:txBody>
                    <a:bodyPr/>
                    <a:lstStyle/>
                    <a:p>
                      <a:pPr marL="0" marR="0" lvl="0" indent="0" algn="l" rtl="0">
                        <a:spcBef>
                          <a:spcPts val="0"/>
                        </a:spcBef>
                        <a:spcAft>
                          <a:spcPts val="0"/>
                        </a:spcAft>
                        <a:buNone/>
                      </a:pPr>
                      <a:r>
                        <a:rPr lang="en-US" sz="1800"/>
                        <a:t>1</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2021 (end of July)</a:t>
                      </a:r>
                      <a:endParaRPr/>
                    </a:p>
                  </a:txBody>
                  <a:tcPr marL="91450" marR="91450" marT="45725" marB="45725"/>
                </a:tc>
                <a:tc>
                  <a:txBody>
                    <a:bodyPr/>
                    <a:lstStyle/>
                    <a:p>
                      <a:pPr marL="0" marR="0" lvl="0" indent="0" algn="l" rtl="0">
                        <a:spcBef>
                          <a:spcPts val="0"/>
                        </a:spcBef>
                        <a:spcAft>
                          <a:spcPts val="0"/>
                        </a:spcAft>
                        <a:buNone/>
                      </a:pPr>
                      <a:r>
                        <a:rPr lang="en-US" sz="1800"/>
                        <a:t>142 </a:t>
                      </a:r>
                      <a:endParaRPr/>
                    </a:p>
                    <a:p>
                      <a:pPr marL="0" marR="0" lvl="0" indent="0" algn="l" rtl="0">
                        <a:spcBef>
                          <a:spcPts val="0"/>
                        </a:spcBef>
                        <a:spcAft>
                          <a:spcPts val="0"/>
                        </a:spcAft>
                        <a:buNone/>
                      </a:pPr>
                      <a:r>
                        <a:rPr lang="en-US" sz="1400"/>
                        <a:t>(11 pending)</a:t>
                      </a:r>
                      <a:endParaRPr/>
                    </a:p>
                  </a:txBody>
                  <a:tcPr marL="91450" marR="91450" marT="45725" marB="45725"/>
                </a:tc>
                <a:tc>
                  <a:txBody>
                    <a:bodyPr/>
                    <a:lstStyle/>
                    <a:p>
                      <a:pPr marL="0" marR="0" lvl="0" indent="0" algn="l" rtl="0">
                        <a:spcBef>
                          <a:spcPts val="0"/>
                        </a:spcBef>
                        <a:spcAft>
                          <a:spcPts val="0"/>
                        </a:spcAft>
                        <a:buNone/>
                      </a:pPr>
                      <a:r>
                        <a:rPr lang="en-US" sz="1800"/>
                        <a:t>29</a:t>
                      </a:r>
                      <a:endParaRPr/>
                    </a:p>
                  </a:txBody>
                  <a:tcPr marL="91450" marR="91450" marT="45725" marB="45725"/>
                </a:tc>
                <a:tc>
                  <a:txBody>
                    <a:bodyPr/>
                    <a:lstStyle/>
                    <a:p>
                      <a:pPr marL="0" marR="0" lvl="0" indent="0" algn="l" rtl="0">
                        <a:spcBef>
                          <a:spcPts val="0"/>
                        </a:spcBef>
                        <a:spcAft>
                          <a:spcPts val="0"/>
                        </a:spcAft>
                        <a:buNone/>
                      </a:pPr>
                      <a:r>
                        <a:rPr lang="en-US" sz="1800"/>
                        <a:t>47</a:t>
                      </a:r>
                      <a:endParaRPr/>
                    </a:p>
                  </a:txBody>
                  <a:tcPr marL="91450" marR="91450" marT="45725" marB="45725"/>
                </a:tc>
                <a:tc>
                  <a:txBody>
                    <a:bodyPr/>
                    <a:lstStyle/>
                    <a:p>
                      <a:pPr marL="0" marR="0" lvl="0" indent="0" algn="l" rtl="0">
                        <a:spcBef>
                          <a:spcPts val="0"/>
                        </a:spcBef>
                        <a:spcAft>
                          <a:spcPts val="0"/>
                        </a:spcAft>
                        <a:buNone/>
                      </a:pPr>
                      <a:r>
                        <a:rPr lang="en-US" sz="1800"/>
                        <a:t>53</a:t>
                      </a:r>
                      <a:endParaRPr/>
                    </a:p>
                  </a:txBody>
                  <a:tcPr marL="91450" marR="91450" marT="45725" marB="45725"/>
                </a:tc>
                <a:tc>
                  <a:txBody>
                    <a:bodyPr/>
                    <a:lstStyle/>
                    <a:p>
                      <a:pPr marL="0" marR="0" lvl="0" indent="0" algn="l" rtl="0">
                        <a:spcBef>
                          <a:spcPts val="0"/>
                        </a:spcBef>
                        <a:spcAft>
                          <a:spcPts val="0"/>
                        </a:spcAft>
                        <a:buNone/>
                      </a:pPr>
                      <a:r>
                        <a:rPr lang="en-US" sz="1800"/>
                        <a:t>2</a:t>
                      </a:r>
                      <a:endParaRPr/>
                    </a:p>
                  </a:txBody>
                  <a:tcPr marL="91450" marR="91450" marT="45725" marB="45725"/>
                </a:tc>
                <a:extLst>
                  <a:ext uri="{0D108BD9-81ED-4DB2-BD59-A6C34878D82A}">
                    <a16:rowId xmlns:a16="http://schemas.microsoft.com/office/drawing/2014/main" val="10004"/>
                  </a:ext>
                </a:extLst>
              </a:tr>
            </a:tbl>
          </a:graphicData>
        </a:graphic>
      </p:graphicFrame>
      <p:sp>
        <p:nvSpPr>
          <p:cNvPr id="476" name="Google Shape;476;p59"/>
          <p:cNvSpPr txBox="1"/>
          <p:nvPr/>
        </p:nvSpPr>
        <p:spPr>
          <a:xfrm>
            <a:off x="304800" y="4175442"/>
            <a:ext cx="6705600" cy="175432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607F"/>
              </a:buClr>
              <a:buSzPts val="1800"/>
              <a:buFont typeface="Arial"/>
              <a:buChar char="•"/>
            </a:pPr>
            <a:r>
              <a:rPr lang="en-US" sz="1800">
                <a:solidFill>
                  <a:srgbClr val="00607F"/>
                </a:solidFill>
                <a:latin typeface="Arial"/>
                <a:ea typeface="Arial"/>
                <a:cs typeface="Arial"/>
                <a:sym typeface="Arial"/>
              </a:rPr>
              <a:t>Number of external reviews remains fairly consistent.</a:t>
            </a:r>
            <a:endParaRPr/>
          </a:p>
          <a:p>
            <a:pPr marL="285750" marR="0" lvl="0" indent="-285750" algn="l" rtl="0">
              <a:spcBef>
                <a:spcPts val="0"/>
              </a:spcBef>
              <a:spcAft>
                <a:spcPts val="0"/>
              </a:spcAft>
              <a:buClr>
                <a:srgbClr val="00607F"/>
              </a:buClr>
              <a:buSzPts val="1800"/>
              <a:buFont typeface="Arial"/>
              <a:buChar char="•"/>
            </a:pPr>
            <a:r>
              <a:rPr lang="en-US" sz="1800">
                <a:solidFill>
                  <a:srgbClr val="00607F"/>
                </a:solidFill>
                <a:latin typeface="Arial"/>
                <a:ea typeface="Arial"/>
                <a:cs typeface="Arial"/>
                <a:sym typeface="Arial"/>
              </a:rPr>
              <a:t>Overturned rate is increasing.</a:t>
            </a:r>
            <a:endParaRPr/>
          </a:p>
          <a:p>
            <a:pPr marL="742950" marR="0" lvl="1" indent="-285750" algn="l" rtl="0">
              <a:spcBef>
                <a:spcPts val="0"/>
              </a:spcBef>
              <a:spcAft>
                <a:spcPts val="0"/>
              </a:spcAft>
              <a:buClr>
                <a:srgbClr val="00607F"/>
              </a:buClr>
              <a:buSzPts val="1800"/>
              <a:buFont typeface="Arial"/>
              <a:buChar char="•"/>
            </a:pPr>
            <a:r>
              <a:rPr lang="en-US" sz="1800" b="0" i="0" u="none" strike="noStrike" cap="none">
                <a:solidFill>
                  <a:srgbClr val="00607F"/>
                </a:solidFill>
                <a:latin typeface="Arial"/>
                <a:ea typeface="Arial"/>
                <a:cs typeface="Arial"/>
                <a:sym typeface="Arial"/>
              </a:rPr>
              <a:t>In 2018, of the eligible cases, 41% were overturned.</a:t>
            </a:r>
            <a:endParaRPr/>
          </a:p>
          <a:p>
            <a:pPr marL="742950" marR="0" lvl="1" indent="-285750" algn="l" rtl="0">
              <a:spcBef>
                <a:spcPts val="0"/>
              </a:spcBef>
              <a:spcAft>
                <a:spcPts val="0"/>
              </a:spcAft>
              <a:buClr>
                <a:srgbClr val="00607F"/>
              </a:buClr>
              <a:buSzPts val="1800"/>
              <a:buFont typeface="Arial"/>
              <a:buChar char="•"/>
            </a:pPr>
            <a:r>
              <a:rPr lang="en-US" sz="1800" b="0" i="0" u="none" strike="noStrike" cap="none">
                <a:solidFill>
                  <a:srgbClr val="00607F"/>
                </a:solidFill>
                <a:latin typeface="Arial"/>
                <a:ea typeface="Arial"/>
                <a:cs typeface="Arial"/>
                <a:sym typeface="Arial"/>
              </a:rPr>
              <a:t>In 2019, of the eligible cases, 44% were overturned.</a:t>
            </a:r>
            <a:endParaRPr/>
          </a:p>
          <a:p>
            <a:pPr marL="742950" marR="0" lvl="1" indent="-285750" algn="l" rtl="0">
              <a:spcBef>
                <a:spcPts val="0"/>
              </a:spcBef>
              <a:spcAft>
                <a:spcPts val="0"/>
              </a:spcAft>
              <a:buClr>
                <a:srgbClr val="00607F"/>
              </a:buClr>
              <a:buSzPts val="1800"/>
              <a:buFont typeface="Arial"/>
              <a:buChar char="•"/>
            </a:pPr>
            <a:r>
              <a:rPr lang="en-US" sz="1800" b="0" i="0" u="none" strike="noStrike" cap="none">
                <a:solidFill>
                  <a:srgbClr val="00607F"/>
                </a:solidFill>
                <a:latin typeface="Arial"/>
                <a:ea typeface="Arial"/>
                <a:cs typeface="Arial"/>
                <a:sym typeface="Arial"/>
              </a:rPr>
              <a:t>In 2020, of the eligible cases, 49% were overturned.</a:t>
            </a:r>
            <a:endParaRPr/>
          </a:p>
          <a:p>
            <a:pPr marL="742950" marR="0" lvl="1" indent="-285750" algn="l" rtl="0">
              <a:spcBef>
                <a:spcPts val="0"/>
              </a:spcBef>
              <a:spcAft>
                <a:spcPts val="0"/>
              </a:spcAft>
              <a:buClr>
                <a:srgbClr val="00607F"/>
              </a:buClr>
              <a:buSzPts val="1800"/>
              <a:buFont typeface="Arial"/>
              <a:buChar char="•"/>
            </a:pPr>
            <a:r>
              <a:rPr lang="en-US" sz="1800" b="0" i="0" u="none" strike="noStrike" cap="none">
                <a:solidFill>
                  <a:srgbClr val="00607F"/>
                </a:solidFill>
                <a:latin typeface="Arial"/>
                <a:ea typeface="Arial"/>
                <a:cs typeface="Arial"/>
                <a:sym typeface="Arial"/>
              </a:rPr>
              <a:t>As of 8/1/21, of the eligible cases, 52% were overturned.</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NEBRASKA HEALTH INSURANCE MARKET DISTRIBUTION 2012 to 2019</a:t>
            </a:r>
            <a:endParaRPr sz="3000"/>
          </a:p>
        </p:txBody>
      </p:sp>
      <p:graphicFrame>
        <p:nvGraphicFramePr>
          <p:cNvPr id="134" name="Google Shape;134;p6"/>
          <p:cNvGraphicFramePr/>
          <p:nvPr/>
        </p:nvGraphicFramePr>
        <p:xfrm>
          <a:off x="447259" y="1600200"/>
          <a:ext cx="8229625" cy="2407990"/>
        </p:xfrm>
        <a:graphic>
          <a:graphicData uri="http://schemas.openxmlformats.org/drawingml/2006/table">
            <a:tbl>
              <a:tblPr firstRow="1" bandRow="1">
                <a:noFill/>
                <a:tableStyleId>{2053EEB4-DC8F-471D-B5FC-4E16744AA152}</a:tableStyleId>
              </a:tblPr>
              <a:tblGrid>
                <a:gridCol w="2220125">
                  <a:extLst>
                    <a:ext uri="{9D8B030D-6E8A-4147-A177-3AD203B41FA5}">
                      <a16:colId xmlns:a16="http://schemas.microsoft.com/office/drawing/2014/main" val="20000"/>
                    </a:ext>
                  </a:extLst>
                </a:gridCol>
                <a:gridCol w="762850">
                  <a:extLst>
                    <a:ext uri="{9D8B030D-6E8A-4147-A177-3AD203B41FA5}">
                      <a16:colId xmlns:a16="http://schemas.microsoft.com/office/drawing/2014/main" val="20001"/>
                    </a:ext>
                  </a:extLst>
                </a:gridCol>
                <a:gridCol w="762850">
                  <a:extLst>
                    <a:ext uri="{9D8B030D-6E8A-4147-A177-3AD203B41FA5}">
                      <a16:colId xmlns:a16="http://schemas.microsoft.com/office/drawing/2014/main" val="20002"/>
                    </a:ext>
                  </a:extLst>
                </a:gridCol>
                <a:gridCol w="747300">
                  <a:extLst>
                    <a:ext uri="{9D8B030D-6E8A-4147-A177-3AD203B41FA5}">
                      <a16:colId xmlns:a16="http://schemas.microsoft.com/office/drawing/2014/main" val="20003"/>
                    </a:ext>
                  </a:extLst>
                </a:gridCol>
                <a:gridCol w="747300">
                  <a:extLst>
                    <a:ext uri="{9D8B030D-6E8A-4147-A177-3AD203B41FA5}">
                      <a16:colId xmlns:a16="http://schemas.microsoft.com/office/drawing/2014/main" val="20004"/>
                    </a:ext>
                  </a:extLst>
                </a:gridCol>
                <a:gridCol w="747300">
                  <a:extLst>
                    <a:ext uri="{9D8B030D-6E8A-4147-A177-3AD203B41FA5}">
                      <a16:colId xmlns:a16="http://schemas.microsoft.com/office/drawing/2014/main" val="20005"/>
                    </a:ext>
                  </a:extLst>
                </a:gridCol>
                <a:gridCol w="747300">
                  <a:extLst>
                    <a:ext uri="{9D8B030D-6E8A-4147-A177-3AD203B41FA5}">
                      <a16:colId xmlns:a16="http://schemas.microsoft.com/office/drawing/2014/main" val="20006"/>
                    </a:ext>
                  </a:extLst>
                </a:gridCol>
                <a:gridCol w="747300">
                  <a:extLst>
                    <a:ext uri="{9D8B030D-6E8A-4147-A177-3AD203B41FA5}">
                      <a16:colId xmlns:a16="http://schemas.microsoft.com/office/drawing/2014/main" val="20007"/>
                    </a:ext>
                  </a:extLst>
                </a:gridCol>
                <a:gridCol w="747300">
                  <a:extLst>
                    <a:ext uri="{9D8B030D-6E8A-4147-A177-3AD203B41FA5}">
                      <a16:colId xmlns:a16="http://schemas.microsoft.com/office/drawing/2014/main" val="20008"/>
                    </a:ext>
                  </a:extLst>
                </a:gridCol>
              </a:tblGrid>
              <a:tr h="228600">
                <a:tc>
                  <a:txBody>
                    <a:bodyPr/>
                    <a:lstStyle/>
                    <a:p>
                      <a:pPr marL="0" marR="0" lvl="0" indent="0" algn="l" rtl="0">
                        <a:spcBef>
                          <a:spcPts val="0"/>
                        </a:spcBef>
                        <a:spcAft>
                          <a:spcPts val="0"/>
                        </a:spcAft>
                        <a:buNone/>
                      </a:pPr>
                      <a:endParaRPr sz="1800">
                        <a:solidFill>
                          <a:schemeClr val="lt1"/>
                        </a:solidFill>
                      </a:endParaRPr>
                    </a:p>
                  </a:txBody>
                  <a:tcPr marL="91450" marR="91450" marT="45725" marB="45725">
                    <a:solidFill>
                      <a:schemeClr val="accent1"/>
                    </a:solidFill>
                  </a:tcPr>
                </a:tc>
                <a:tc>
                  <a:txBody>
                    <a:bodyPr/>
                    <a:lstStyle/>
                    <a:p>
                      <a:pPr marL="0" marR="0" lvl="0" indent="0" algn="l" rtl="0">
                        <a:spcBef>
                          <a:spcPts val="0"/>
                        </a:spcBef>
                        <a:spcAft>
                          <a:spcPts val="0"/>
                        </a:spcAft>
                        <a:buNone/>
                      </a:pPr>
                      <a:r>
                        <a:rPr lang="en-US" sz="1800">
                          <a:solidFill>
                            <a:schemeClr val="lt1"/>
                          </a:solidFill>
                        </a:rPr>
                        <a:t>2012</a:t>
                      </a:r>
                      <a:endParaRPr/>
                    </a:p>
                  </a:txBody>
                  <a:tcPr marL="91450" marR="91450" marT="45725" marB="45725">
                    <a:solidFill>
                      <a:schemeClr val="accent1"/>
                    </a:solidFill>
                  </a:tcPr>
                </a:tc>
                <a:tc>
                  <a:txBody>
                    <a:bodyPr/>
                    <a:lstStyle/>
                    <a:p>
                      <a:pPr marL="0" marR="0" lvl="0" indent="0" algn="l" rtl="0">
                        <a:spcBef>
                          <a:spcPts val="0"/>
                        </a:spcBef>
                        <a:spcAft>
                          <a:spcPts val="0"/>
                        </a:spcAft>
                        <a:buNone/>
                      </a:pPr>
                      <a:r>
                        <a:rPr lang="en-US" sz="1800">
                          <a:solidFill>
                            <a:schemeClr val="lt1"/>
                          </a:solidFill>
                        </a:rPr>
                        <a:t>2013</a:t>
                      </a:r>
                      <a:endParaRPr/>
                    </a:p>
                  </a:txBody>
                  <a:tcPr marL="91450" marR="91450" marT="45725" marB="45725">
                    <a:solidFill>
                      <a:schemeClr val="accent1"/>
                    </a:solidFill>
                  </a:tcPr>
                </a:tc>
                <a:tc>
                  <a:txBody>
                    <a:bodyPr/>
                    <a:lstStyle/>
                    <a:p>
                      <a:pPr marL="0" marR="0" lvl="0" indent="0" algn="l" rtl="0">
                        <a:spcBef>
                          <a:spcPts val="0"/>
                        </a:spcBef>
                        <a:spcAft>
                          <a:spcPts val="0"/>
                        </a:spcAft>
                        <a:buNone/>
                      </a:pPr>
                      <a:r>
                        <a:rPr lang="en-US" sz="1800">
                          <a:solidFill>
                            <a:schemeClr val="lt1"/>
                          </a:solidFill>
                        </a:rPr>
                        <a:t>2014</a:t>
                      </a:r>
                      <a:endParaRPr/>
                    </a:p>
                  </a:txBody>
                  <a:tcPr marL="91450" marR="91450" marT="45725" marB="45725">
                    <a:solidFill>
                      <a:schemeClr val="accent1"/>
                    </a:solidFill>
                  </a:tcPr>
                </a:tc>
                <a:tc>
                  <a:txBody>
                    <a:bodyPr/>
                    <a:lstStyle/>
                    <a:p>
                      <a:pPr marL="0" marR="0" lvl="0" indent="0" algn="l" rtl="0">
                        <a:spcBef>
                          <a:spcPts val="0"/>
                        </a:spcBef>
                        <a:spcAft>
                          <a:spcPts val="0"/>
                        </a:spcAft>
                        <a:buNone/>
                      </a:pPr>
                      <a:r>
                        <a:rPr lang="en-US" sz="1800">
                          <a:solidFill>
                            <a:schemeClr val="lt1"/>
                          </a:solidFill>
                        </a:rPr>
                        <a:t>2015</a:t>
                      </a:r>
                      <a:endParaRPr/>
                    </a:p>
                  </a:txBody>
                  <a:tcPr marL="91450" marR="91450" marT="45725" marB="45725">
                    <a:solidFill>
                      <a:schemeClr val="accent1"/>
                    </a:solidFill>
                  </a:tcPr>
                </a:tc>
                <a:tc>
                  <a:txBody>
                    <a:bodyPr/>
                    <a:lstStyle/>
                    <a:p>
                      <a:pPr marL="0" marR="0" lvl="0" indent="0" algn="l" rtl="0">
                        <a:spcBef>
                          <a:spcPts val="0"/>
                        </a:spcBef>
                        <a:spcAft>
                          <a:spcPts val="0"/>
                        </a:spcAft>
                        <a:buNone/>
                      </a:pPr>
                      <a:r>
                        <a:rPr lang="en-US" sz="1800">
                          <a:solidFill>
                            <a:schemeClr val="lt1"/>
                          </a:solidFill>
                        </a:rPr>
                        <a:t>2016</a:t>
                      </a:r>
                      <a:endParaRPr/>
                    </a:p>
                  </a:txBody>
                  <a:tcPr marL="91450" marR="91450" marT="45725" marB="45725">
                    <a:solidFill>
                      <a:schemeClr val="accent1"/>
                    </a:solidFill>
                  </a:tcPr>
                </a:tc>
                <a:tc>
                  <a:txBody>
                    <a:bodyPr/>
                    <a:lstStyle/>
                    <a:p>
                      <a:pPr marL="0" marR="0" lvl="0" indent="0" algn="l" rtl="0">
                        <a:spcBef>
                          <a:spcPts val="0"/>
                        </a:spcBef>
                        <a:spcAft>
                          <a:spcPts val="0"/>
                        </a:spcAft>
                        <a:buNone/>
                      </a:pPr>
                      <a:r>
                        <a:rPr lang="en-US" sz="1800">
                          <a:solidFill>
                            <a:schemeClr val="lt1"/>
                          </a:solidFill>
                        </a:rPr>
                        <a:t>2017</a:t>
                      </a:r>
                      <a:endParaRPr/>
                    </a:p>
                  </a:txBody>
                  <a:tcPr marL="91450" marR="91450" marT="45725" marB="45725">
                    <a:solidFill>
                      <a:schemeClr val="accent1"/>
                    </a:solidFill>
                  </a:tcPr>
                </a:tc>
                <a:tc>
                  <a:txBody>
                    <a:bodyPr/>
                    <a:lstStyle/>
                    <a:p>
                      <a:pPr marL="0" marR="0" lvl="0" indent="0" algn="l" rtl="0">
                        <a:spcBef>
                          <a:spcPts val="0"/>
                        </a:spcBef>
                        <a:spcAft>
                          <a:spcPts val="0"/>
                        </a:spcAft>
                        <a:buNone/>
                      </a:pPr>
                      <a:r>
                        <a:rPr lang="en-US" sz="1800">
                          <a:solidFill>
                            <a:schemeClr val="lt1"/>
                          </a:solidFill>
                        </a:rPr>
                        <a:t>2018</a:t>
                      </a:r>
                      <a:endParaRPr/>
                    </a:p>
                  </a:txBody>
                  <a:tcPr marL="91450" marR="91450" marT="45725" marB="45725">
                    <a:solidFill>
                      <a:schemeClr val="accent1"/>
                    </a:solidFill>
                  </a:tcPr>
                </a:tc>
                <a:tc>
                  <a:txBody>
                    <a:bodyPr/>
                    <a:lstStyle/>
                    <a:p>
                      <a:pPr marL="0" marR="0" lvl="0" indent="0" algn="l" rtl="0">
                        <a:spcBef>
                          <a:spcPts val="0"/>
                        </a:spcBef>
                        <a:spcAft>
                          <a:spcPts val="0"/>
                        </a:spcAft>
                        <a:buNone/>
                      </a:pPr>
                      <a:r>
                        <a:rPr lang="en-US" sz="1800">
                          <a:solidFill>
                            <a:schemeClr val="lt1"/>
                          </a:solidFill>
                        </a:rPr>
                        <a:t>2019</a:t>
                      </a:r>
                      <a:endParaRPr/>
                    </a:p>
                  </a:txBody>
                  <a:tcPr marL="91450" marR="91450" marT="45725" marB="45725">
                    <a:solidFill>
                      <a:schemeClr val="accent1"/>
                    </a:solidFill>
                  </a:tcPr>
                </a:tc>
                <a:extLst>
                  <a:ext uri="{0D108BD9-81ED-4DB2-BD59-A6C34878D82A}">
                    <a16:rowId xmlns:a16="http://schemas.microsoft.com/office/drawing/2014/main" val="10000"/>
                  </a:ext>
                </a:extLst>
              </a:tr>
              <a:tr h="177800">
                <a:tc>
                  <a:txBody>
                    <a:bodyPr/>
                    <a:lstStyle/>
                    <a:p>
                      <a:pPr marL="0" marR="0" lvl="0" indent="0" algn="l" rtl="0">
                        <a:spcBef>
                          <a:spcPts val="0"/>
                        </a:spcBef>
                        <a:spcAft>
                          <a:spcPts val="0"/>
                        </a:spcAft>
                        <a:buNone/>
                      </a:pPr>
                      <a:r>
                        <a:rPr lang="en-US" sz="1400">
                          <a:latin typeface="Arial"/>
                          <a:ea typeface="Arial"/>
                          <a:cs typeface="Arial"/>
                          <a:sym typeface="Arial"/>
                        </a:rPr>
                        <a:t>Direct-purchase (individual)</a:t>
                      </a:r>
                      <a:endParaRPr sz="1400"/>
                    </a:p>
                  </a:txBody>
                  <a:tcPr marL="91450" marR="91450" marT="45725" marB="45725">
                    <a:solidFill>
                      <a:srgbClr val="FFC000"/>
                    </a:solidFill>
                  </a:tcPr>
                </a:tc>
                <a:tc>
                  <a:txBody>
                    <a:bodyPr/>
                    <a:lstStyle/>
                    <a:p>
                      <a:pPr marL="0" marR="0" lvl="0" indent="0" algn="l" rtl="0">
                        <a:spcBef>
                          <a:spcPts val="0"/>
                        </a:spcBef>
                        <a:spcAft>
                          <a:spcPts val="0"/>
                        </a:spcAft>
                        <a:buNone/>
                      </a:pPr>
                      <a:r>
                        <a:rPr lang="en-US" sz="1400"/>
                        <a:t>7.2%</a:t>
                      </a:r>
                      <a:endParaRPr/>
                    </a:p>
                  </a:txBody>
                  <a:tcPr marL="91450" marR="91450" marT="45725" marB="45725">
                    <a:solidFill>
                      <a:srgbClr val="F9DF9D"/>
                    </a:solidFill>
                  </a:tcPr>
                </a:tc>
                <a:tc>
                  <a:txBody>
                    <a:bodyPr/>
                    <a:lstStyle/>
                    <a:p>
                      <a:pPr marL="0" marR="0" lvl="0" indent="0" algn="l" rtl="0">
                        <a:spcBef>
                          <a:spcPts val="0"/>
                        </a:spcBef>
                        <a:spcAft>
                          <a:spcPts val="0"/>
                        </a:spcAft>
                        <a:buNone/>
                      </a:pPr>
                      <a:r>
                        <a:rPr lang="en-US" sz="1400"/>
                        <a:t>7.7%</a:t>
                      </a:r>
                      <a:endParaRPr/>
                    </a:p>
                  </a:txBody>
                  <a:tcPr marL="91450" marR="91450" marT="45725" marB="45725">
                    <a:solidFill>
                      <a:srgbClr val="F9DF9D"/>
                    </a:solidFill>
                  </a:tcPr>
                </a:tc>
                <a:tc>
                  <a:txBody>
                    <a:bodyPr/>
                    <a:lstStyle/>
                    <a:p>
                      <a:pPr marL="0" marR="0" lvl="0" indent="0" algn="l" rtl="0">
                        <a:spcBef>
                          <a:spcPts val="0"/>
                        </a:spcBef>
                        <a:spcAft>
                          <a:spcPts val="0"/>
                        </a:spcAft>
                        <a:buNone/>
                      </a:pPr>
                      <a:r>
                        <a:rPr lang="en-US" sz="1400"/>
                        <a:t>8.8%</a:t>
                      </a:r>
                      <a:endParaRPr/>
                    </a:p>
                  </a:txBody>
                  <a:tcPr marL="91450" marR="91450" marT="45725" marB="45725">
                    <a:solidFill>
                      <a:srgbClr val="FFC000"/>
                    </a:solidFill>
                  </a:tcPr>
                </a:tc>
                <a:tc>
                  <a:txBody>
                    <a:bodyPr/>
                    <a:lstStyle/>
                    <a:p>
                      <a:pPr marL="0" marR="0" lvl="0" indent="0" algn="l" rtl="0">
                        <a:spcBef>
                          <a:spcPts val="0"/>
                        </a:spcBef>
                        <a:spcAft>
                          <a:spcPts val="0"/>
                        </a:spcAft>
                        <a:buNone/>
                      </a:pPr>
                      <a:r>
                        <a:rPr lang="en-US" sz="1400"/>
                        <a:t>8.9%</a:t>
                      </a:r>
                      <a:endParaRPr/>
                    </a:p>
                  </a:txBody>
                  <a:tcPr marL="91450" marR="91450" marT="45725" marB="45725">
                    <a:solidFill>
                      <a:srgbClr val="FFC000"/>
                    </a:solidFill>
                  </a:tcPr>
                </a:tc>
                <a:tc>
                  <a:txBody>
                    <a:bodyPr/>
                    <a:lstStyle/>
                    <a:p>
                      <a:pPr marL="0" marR="0" lvl="0" indent="0" algn="l" rtl="0">
                        <a:spcBef>
                          <a:spcPts val="0"/>
                        </a:spcBef>
                        <a:spcAft>
                          <a:spcPts val="0"/>
                        </a:spcAft>
                        <a:buNone/>
                      </a:pPr>
                      <a:r>
                        <a:rPr lang="en-US" sz="1400"/>
                        <a:t>8.6%</a:t>
                      </a:r>
                      <a:endParaRPr/>
                    </a:p>
                  </a:txBody>
                  <a:tcPr marL="91450" marR="91450" marT="45725" marB="45725">
                    <a:solidFill>
                      <a:srgbClr val="FFC000"/>
                    </a:solidFill>
                  </a:tcPr>
                </a:tc>
                <a:tc>
                  <a:txBody>
                    <a:bodyPr/>
                    <a:lstStyle/>
                    <a:p>
                      <a:pPr marL="0" marR="0" lvl="0" indent="0" algn="l" rtl="0">
                        <a:spcBef>
                          <a:spcPts val="0"/>
                        </a:spcBef>
                        <a:spcAft>
                          <a:spcPts val="0"/>
                        </a:spcAft>
                        <a:buNone/>
                      </a:pPr>
                      <a:r>
                        <a:rPr lang="en-US" sz="1400"/>
                        <a:t>7.9%</a:t>
                      </a:r>
                      <a:endParaRPr/>
                    </a:p>
                  </a:txBody>
                  <a:tcPr marL="91450" marR="91450" marT="45725" marB="45725">
                    <a:solidFill>
                      <a:srgbClr val="FFC000"/>
                    </a:solidFill>
                  </a:tcPr>
                </a:tc>
                <a:tc>
                  <a:txBody>
                    <a:bodyPr/>
                    <a:lstStyle/>
                    <a:p>
                      <a:pPr marL="0" marR="0" lvl="0" indent="0" algn="l" rtl="0">
                        <a:spcBef>
                          <a:spcPts val="0"/>
                        </a:spcBef>
                        <a:spcAft>
                          <a:spcPts val="0"/>
                        </a:spcAft>
                        <a:buNone/>
                      </a:pPr>
                      <a:r>
                        <a:rPr lang="en-US" sz="1400"/>
                        <a:t>7.3%</a:t>
                      </a:r>
                      <a:endParaRPr/>
                    </a:p>
                  </a:txBody>
                  <a:tcPr marL="91450" marR="91450" marT="45725" marB="45725">
                    <a:solidFill>
                      <a:srgbClr val="FFC000"/>
                    </a:solidFill>
                  </a:tcPr>
                </a:tc>
                <a:tc>
                  <a:txBody>
                    <a:bodyPr/>
                    <a:lstStyle/>
                    <a:p>
                      <a:pPr marL="0" marR="0" lvl="0" indent="0" algn="l" rtl="0">
                        <a:spcBef>
                          <a:spcPts val="0"/>
                        </a:spcBef>
                        <a:spcAft>
                          <a:spcPts val="0"/>
                        </a:spcAft>
                        <a:buNone/>
                      </a:pPr>
                      <a:r>
                        <a:rPr lang="en-US" sz="1400"/>
                        <a:t>6.9%</a:t>
                      </a:r>
                      <a:endParaRPr/>
                    </a:p>
                  </a:txBody>
                  <a:tcPr marL="91450" marR="91450" marT="45725" marB="45725">
                    <a:solidFill>
                      <a:srgbClr val="FFC000"/>
                    </a:solidFill>
                  </a:tcPr>
                </a:tc>
                <a:extLst>
                  <a:ext uri="{0D108BD9-81ED-4DB2-BD59-A6C34878D82A}">
                    <a16:rowId xmlns:a16="http://schemas.microsoft.com/office/drawing/2014/main" val="10001"/>
                  </a:ext>
                </a:extLst>
              </a:tr>
              <a:tr h="177800">
                <a:tc>
                  <a:txBody>
                    <a:bodyPr/>
                    <a:lstStyle/>
                    <a:p>
                      <a:pPr marL="0" marR="0" lvl="0" indent="0" algn="l" rtl="0">
                        <a:lnSpc>
                          <a:spcPct val="100000"/>
                        </a:lnSpc>
                        <a:spcBef>
                          <a:spcPts val="0"/>
                        </a:spcBef>
                        <a:spcAft>
                          <a:spcPts val="0"/>
                        </a:spcAft>
                        <a:buClr>
                          <a:schemeClr val="dk1"/>
                        </a:buClr>
                        <a:buSzPts val="1400"/>
                        <a:buFont typeface="Arial"/>
                        <a:buNone/>
                      </a:pPr>
                      <a:r>
                        <a:rPr lang="en-US" sz="1400"/>
                        <a:t>Employment-based</a:t>
                      </a:r>
                      <a:endParaRPr/>
                    </a:p>
                  </a:txBody>
                  <a:tcPr marL="91450" marR="91450" marT="45725" marB="45725"/>
                </a:tc>
                <a:tc>
                  <a:txBody>
                    <a:bodyPr/>
                    <a:lstStyle/>
                    <a:p>
                      <a:pPr marL="0" marR="0" lvl="0" indent="0" algn="l" rtl="0">
                        <a:spcBef>
                          <a:spcPts val="0"/>
                        </a:spcBef>
                        <a:spcAft>
                          <a:spcPts val="0"/>
                        </a:spcAft>
                        <a:buNone/>
                      </a:pPr>
                      <a:r>
                        <a:rPr lang="en-US" sz="1400"/>
                        <a:t>55.1%</a:t>
                      </a:r>
                      <a:endParaRPr/>
                    </a:p>
                  </a:txBody>
                  <a:tcPr marL="91450" marR="91450" marT="45725" marB="45725"/>
                </a:tc>
                <a:tc>
                  <a:txBody>
                    <a:bodyPr/>
                    <a:lstStyle/>
                    <a:p>
                      <a:pPr marL="0" marR="0" lvl="0" indent="0" algn="l" rtl="0">
                        <a:spcBef>
                          <a:spcPts val="0"/>
                        </a:spcBef>
                        <a:spcAft>
                          <a:spcPts val="0"/>
                        </a:spcAft>
                        <a:buNone/>
                      </a:pPr>
                      <a:r>
                        <a:rPr lang="en-US" sz="1400"/>
                        <a:t>54.1%</a:t>
                      </a:r>
                      <a:endParaRPr/>
                    </a:p>
                  </a:txBody>
                  <a:tcPr marL="91450" marR="91450" marT="45725" marB="45725"/>
                </a:tc>
                <a:tc>
                  <a:txBody>
                    <a:bodyPr/>
                    <a:lstStyle/>
                    <a:p>
                      <a:pPr marL="0" marR="0" lvl="0" indent="0" algn="l" rtl="0">
                        <a:spcBef>
                          <a:spcPts val="0"/>
                        </a:spcBef>
                        <a:spcAft>
                          <a:spcPts val="0"/>
                        </a:spcAft>
                        <a:buNone/>
                      </a:pPr>
                      <a:r>
                        <a:rPr lang="en-US" sz="1400"/>
                        <a:t>54.2%</a:t>
                      </a:r>
                      <a:endParaRPr/>
                    </a:p>
                  </a:txBody>
                  <a:tcPr marL="91450" marR="91450" marT="45725" marB="45725"/>
                </a:tc>
                <a:tc>
                  <a:txBody>
                    <a:bodyPr/>
                    <a:lstStyle/>
                    <a:p>
                      <a:pPr marL="0" marR="0" lvl="0" indent="0" algn="l" rtl="0">
                        <a:spcBef>
                          <a:spcPts val="0"/>
                        </a:spcBef>
                        <a:spcAft>
                          <a:spcPts val="0"/>
                        </a:spcAft>
                        <a:buNone/>
                      </a:pPr>
                      <a:r>
                        <a:rPr lang="en-US" sz="1400"/>
                        <a:t>55.4%</a:t>
                      </a:r>
                      <a:endParaRPr/>
                    </a:p>
                  </a:txBody>
                  <a:tcPr marL="91450" marR="91450" marT="45725" marB="45725"/>
                </a:tc>
                <a:tc>
                  <a:txBody>
                    <a:bodyPr/>
                    <a:lstStyle/>
                    <a:p>
                      <a:pPr marL="0" marR="0" lvl="0" indent="0" algn="l" rtl="0">
                        <a:spcBef>
                          <a:spcPts val="0"/>
                        </a:spcBef>
                        <a:spcAft>
                          <a:spcPts val="0"/>
                        </a:spcAft>
                        <a:buNone/>
                      </a:pPr>
                      <a:r>
                        <a:rPr lang="en-US" sz="1400"/>
                        <a:t>55.0%</a:t>
                      </a:r>
                      <a:endParaRPr/>
                    </a:p>
                  </a:txBody>
                  <a:tcPr marL="91450" marR="91450" marT="45725" marB="45725"/>
                </a:tc>
                <a:tc>
                  <a:txBody>
                    <a:bodyPr/>
                    <a:lstStyle/>
                    <a:p>
                      <a:pPr marL="0" marR="0" lvl="0" indent="0" algn="l" rtl="0">
                        <a:spcBef>
                          <a:spcPts val="0"/>
                        </a:spcBef>
                        <a:spcAft>
                          <a:spcPts val="0"/>
                        </a:spcAft>
                        <a:buNone/>
                      </a:pPr>
                      <a:r>
                        <a:rPr lang="en-US" sz="1400"/>
                        <a:t>55.6%</a:t>
                      </a:r>
                      <a:endParaRPr/>
                    </a:p>
                  </a:txBody>
                  <a:tcPr marL="91450" marR="91450" marT="45725" marB="45725"/>
                </a:tc>
                <a:tc>
                  <a:txBody>
                    <a:bodyPr/>
                    <a:lstStyle/>
                    <a:p>
                      <a:pPr marL="0" marR="0" lvl="0" indent="0" algn="l" rtl="0">
                        <a:spcBef>
                          <a:spcPts val="0"/>
                        </a:spcBef>
                        <a:spcAft>
                          <a:spcPts val="0"/>
                        </a:spcAft>
                        <a:buNone/>
                      </a:pPr>
                      <a:r>
                        <a:rPr lang="en-US" sz="1400"/>
                        <a:t>55.2%</a:t>
                      </a:r>
                      <a:endParaRPr/>
                    </a:p>
                  </a:txBody>
                  <a:tcPr marL="91450" marR="91450" marT="45725" marB="45725"/>
                </a:tc>
                <a:tc>
                  <a:txBody>
                    <a:bodyPr/>
                    <a:lstStyle/>
                    <a:p>
                      <a:pPr marL="0" marR="0" lvl="0" indent="0" algn="l" rtl="0">
                        <a:spcBef>
                          <a:spcPts val="0"/>
                        </a:spcBef>
                        <a:spcAft>
                          <a:spcPts val="0"/>
                        </a:spcAft>
                        <a:buNone/>
                      </a:pPr>
                      <a:r>
                        <a:rPr lang="en-US" sz="1400"/>
                        <a:t>56.8%</a:t>
                      </a:r>
                      <a:endParaRPr/>
                    </a:p>
                  </a:txBody>
                  <a:tcPr marL="91450" marR="91450" marT="45725" marB="45725"/>
                </a:tc>
                <a:extLst>
                  <a:ext uri="{0D108BD9-81ED-4DB2-BD59-A6C34878D82A}">
                    <a16:rowId xmlns:a16="http://schemas.microsoft.com/office/drawing/2014/main" val="10002"/>
                  </a:ext>
                </a:extLst>
              </a:tr>
              <a:tr h="177800">
                <a:tc>
                  <a:txBody>
                    <a:bodyPr/>
                    <a:lstStyle/>
                    <a:p>
                      <a:pPr marL="0" marR="0" lvl="0" indent="0" algn="l" rtl="0">
                        <a:lnSpc>
                          <a:spcPct val="100000"/>
                        </a:lnSpc>
                        <a:spcBef>
                          <a:spcPts val="0"/>
                        </a:spcBef>
                        <a:spcAft>
                          <a:spcPts val="0"/>
                        </a:spcAft>
                        <a:buClr>
                          <a:schemeClr val="dk1"/>
                        </a:buClr>
                        <a:buSzPts val="1400"/>
                        <a:buFont typeface="Arial"/>
                        <a:buNone/>
                      </a:pPr>
                      <a:r>
                        <a:rPr lang="en-US" sz="1400">
                          <a:latin typeface="Arial"/>
                          <a:ea typeface="Arial"/>
                          <a:cs typeface="Arial"/>
                          <a:sym typeface="Arial"/>
                        </a:rPr>
                        <a:t>Medicaid/CHIP</a:t>
                      </a:r>
                      <a:endParaRPr sz="1400"/>
                    </a:p>
                  </a:txBody>
                  <a:tcPr marL="91450" marR="91450" marT="45725" marB="45725"/>
                </a:tc>
                <a:tc>
                  <a:txBody>
                    <a:bodyPr/>
                    <a:lstStyle/>
                    <a:p>
                      <a:pPr marL="0" marR="0" lvl="0" indent="0" algn="l" rtl="0">
                        <a:spcBef>
                          <a:spcPts val="0"/>
                        </a:spcBef>
                        <a:spcAft>
                          <a:spcPts val="0"/>
                        </a:spcAft>
                        <a:buNone/>
                      </a:pPr>
                      <a:r>
                        <a:rPr lang="en-US" sz="1400"/>
                        <a:t>12.5%</a:t>
                      </a:r>
                      <a:endParaRPr/>
                    </a:p>
                  </a:txBody>
                  <a:tcPr marL="91450" marR="91450" marT="45725" marB="45725"/>
                </a:tc>
                <a:tc>
                  <a:txBody>
                    <a:bodyPr/>
                    <a:lstStyle/>
                    <a:p>
                      <a:pPr marL="0" marR="0" lvl="0" indent="0" algn="l" rtl="0">
                        <a:spcBef>
                          <a:spcPts val="0"/>
                        </a:spcBef>
                        <a:spcAft>
                          <a:spcPts val="0"/>
                        </a:spcAft>
                        <a:buNone/>
                      </a:pPr>
                      <a:r>
                        <a:rPr lang="en-US" sz="1400"/>
                        <a:t>13.0%</a:t>
                      </a:r>
                      <a:endParaRPr/>
                    </a:p>
                  </a:txBody>
                  <a:tcPr marL="91450" marR="91450" marT="45725" marB="45725"/>
                </a:tc>
                <a:tc>
                  <a:txBody>
                    <a:bodyPr/>
                    <a:lstStyle/>
                    <a:p>
                      <a:pPr marL="0" marR="0" lvl="0" indent="0" algn="l" rtl="0">
                        <a:spcBef>
                          <a:spcPts val="0"/>
                        </a:spcBef>
                        <a:spcAft>
                          <a:spcPts val="0"/>
                        </a:spcAft>
                        <a:buNone/>
                      </a:pPr>
                      <a:r>
                        <a:rPr lang="en-US" sz="1400"/>
                        <a:t>13.1%</a:t>
                      </a:r>
                      <a:endParaRPr/>
                    </a:p>
                  </a:txBody>
                  <a:tcPr marL="91450" marR="91450" marT="45725" marB="45725"/>
                </a:tc>
                <a:tc>
                  <a:txBody>
                    <a:bodyPr/>
                    <a:lstStyle/>
                    <a:p>
                      <a:pPr marL="0" marR="0" lvl="0" indent="0" algn="l" rtl="0">
                        <a:spcBef>
                          <a:spcPts val="0"/>
                        </a:spcBef>
                        <a:spcAft>
                          <a:spcPts val="0"/>
                        </a:spcAft>
                        <a:buNone/>
                      </a:pPr>
                      <a:r>
                        <a:rPr lang="en-US" sz="1400"/>
                        <a:t>12.9%</a:t>
                      </a:r>
                      <a:endParaRPr/>
                    </a:p>
                  </a:txBody>
                  <a:tcPr marL="91450" marR="91450" marT="45725" marB="45725"/>
                </a:tc>
                <a:tc>
                  <a:txBody>
                    <a:bodyPr/>
                    <a:lstStyle/>
                    <a:p>
                      <a:pPr marL="0" marR="0" lvl="0" indent="0" algn="l" rtl="0">
                        <a:spcBef>
                          <a:spcPts val="0"/>
                        </a:spcBef>
                        <a:spcAft>
                          <a:spcPts val="0"/>
                        </a:spcAft>
                        <a:buNone/>
                      </a:pPr>
                      <a:r>
                        <a:rPr lang="en-US" sz="1400"/>
                        <a:t>12.8%</a:t>
                      </a:r>
                      <a:endParaRPr/>
                    </a:p>
                  </a:txBody>
                  <a:tcPr marL="91450" marR="91450" marT="45725" marB="45725"/>
                </a:tc>
                <a:tc>
                  <a:txBody>
                    <a:bodyPr/>
                    <a:lstStyle/>
                    <a:p>
                      <a:pPr marL="0" marR="0" lvl="0" indent="0" algn="l" rtl="0">
                        <a:spcBef>
                          <a:spcPts val="0"/>
                        </a:spcBef>
                        <a:spcAft>
                          <a:spcPts val="0"/>
                        </a:spcAft>
                        <a:buNone/>
                      </a:pPr>
                      <a:r>
                        <a:rPr lang="en-US" sz="1400"/>
                        <a:t>12.5%</a:t>
                      </a:r>
                      <a:endParaRPr/>
                    </a:p>
                  </a:txBody>
                  <a:tcPr marL="91450" marR="91450" marT="45725" marB="45725"/>
                </a:tc>
                <a:tc>
                  <a:txBody>
                    <a:bodyPr/>
                    <a:lstStyle/>
                    <a:p>
                      <a:pPr marL="0" marR="0" lvl="0" indent="0" algn="l" rtl="0">
                        <a:spcBef>
                          <a:spcPts val="0"/>
                        </a:spcBef>
                        <a:spcAft>
                          <a:spcPts val="0"/>
                        </a:spcAft>
                        <a:buNone/>
                      </a:pPr>
                      <a:r>
                        <a:rPr lang="en-US" sz="1400"/>
                        <a:t>13.3%</a:t>
                      </a:r>
                      <a:endParaRPr/>
                    </a:p>
                  </a:txBody>
                  <a:tcPr marL="91450" marR="91450" marT="45725" marB="45725"/>
                </a:tc>
                <a:tc>
                  <a:txBody>
                    <a:bodyPr/>
                    <a:lstStyle/>
                    <a:p>
                      <a:pPr marL="0" marR="0" lvl="0" indent="0" algn="l" rtl="0">
                        <a:spcBef>
                          <a:spcPts val="0"/>
                        </a:spcBef>
                        <a:spcAft>
                          <a:spcPts val="0"/>
                        </a:spcAft>
                        <a:buNone/>
                      </a:pPr>
                      <a:r>
                        <a:rPr lang="en-US" sz="1400"/>
                        <a:t>12.6%</a:t>
                      </a:r>
                      <a:endParaRPr/>
                    </a:p>
                  </a:txBody>
                  <a:tcPr marL="91450" marR="91450" marT="45725" marB="45725"/>
                </a:tc>
                <a:extLst>
                  <a:ext uri="{0D108BD9-81ED-4DB2-BD59-A6C34878D82A}">
                    <a16:rowId xmlns:a16="http://schemas.microsoft.com/office/drawing/2014/main" val="10003"/>
                  </a:ext>
                </a:extLst>
              </a:tr>
              <a:tr h="177800">
                <a:tc>
                  <a:txBody>
                    <a:bodyPr/>
                    <a:lstStyle/>
                    <a:p>
                      <a:pPr marL="0" marR="0" lvl="0" indent="0" algn="l" rtl="0">
                        <a:lnSpc>
                          <a:spcPct val="100000"/>
                        </a:lnSpc>
                        <a:spcBef>
                          <a:spcPts val="0"/>
                        </a:spcBef>
                        <a:spcAft>
                          <a:spcPts val="0"/>
                        </a:spcAft>
                        <a:buClr>
                          <a:schemeClr val="dk1"/>
                        </a:buClr>
                        <a:buSzPts val="1400"/>
                        <a:buFont typeface="Arial"/>
                        <a:buNone/>
                      </a:pPr>
                      <a:r>
                        <a:rPr lang="en-US" sz="1400"/>
                        <a:t>Medicare</a:t>
                      </a:r>
                      <a:endParaRPr/>
                    </a:p>
                  </a:txBody>
                  <a:tcPr marL="91450" marR="91450" marT="45725" marB="45725"/>
                </a:tc>
                <a:tc>
                  <a:txBody>
                    <a:bodyPr/>
                    <a:lstStyle/>
                    <a:p>
                      <a:pPr marL="0" marR="0" lvl="0" indent="0" algn="l" rtl="0">
                        <a:spcBef>
                          <a:spcPts val="0"/>
                        </a:spcBef>
                        <a:spcAft>
                          <a:spcPts val="0"/>
                        </a:spcAft>
                        <a:buNone/>
                      </a:pPr>
                      <a:r>
                        <a:rPr lang="en-US" sz="1400"/>
                        <a:t>12.0%</a:t>
                      </a:r>
                      <a:endParaRPr/>
                    </a:p>
                  </a:txBody>
                  <a:tcPr marL="91450" marR="91450" marT="45725" marB="45725"/>
                </a:tc>
                <a:tc>
                  <a:txBody>
                    <a:bodyPr/>
                    <a:lstStyle/>
                    <a:p>
                      <a:pPr marL="0" marR="0" lvl="0" indent="0" algn="l" rtl="0">
                        <a:spcBef>
                          <a:spcPts val="0"/>
                        </a:spcBef>
                        <a:spcAft>
                          <a:spcPts val="0"/>
                        </a:spcAft>
                        <a:buNone/>
                      </a:pPr>
                      <a:r>
                        <a:rPr lang="en-US" sz="1400"/>
                        <a:t>12.3%</a:t>
                      </a:r>
                      <a:endParaRPr/>
                    </a:p>
                  </a:txBody>
                  <a:tcPr marL="91450" marR="91450" marT="45725" marB="45725"/>
                </a:tc>
                <a:tc>
                  <a:txBody>
                    <a:bodyPr/>
                    <a:lstStyle/>
                    <a:p>
                      <a:pPr marL="0" marR="0" lvl="0" indent="0" algn="l" rtl="0">
                        <a:spcBef>
                          <a:spcPts val="0"/>
                        </a:spcBef>
                        <a:spcAft>
                          <a:spcPts val="0"/>
                        </a:spcAft>
                        <a:buNone/>
                      </a:pPr>
                      <a:r>
                        <a:rPr lang="en-US" sz="1400"/>
                        <a:t>12.4%</a:t>
                      </a:r>
                      <a:endParaRPr/>
                    </a:p>
                  </a:txBody>
                  <a:tcPr marL="91450" marR="91450" marT="45725" marB="45725"/>
                </a:tc>
                <a:tc>
                  <a:txBody>
                    <a:bodyPr/>
                    <a:lstStyle/>
                    <a:p>
                      <a:pPr marL="0" marR="0" lvl="0" indent="0" algn="l" rtl="0">
                        <a:spcBef>
                          <a:spcPts val="0"/>
                        </a:spcBef>
                        <a:spcAft>
                          <a:spcPts val="0"/>
                        </a:spcAft>
                        <a:buNone/>
                      </a:pPr>
                      <a:r>
                        <a:rPr lang="en-US" sz="1400"/>
                        <a:t>13.1%</a:t>
                      </a:r>
                      <a:endParaRPr/>
                    </a:p>
                  </a:txBody>
                  <a:tcPr marL="91450" marR="91450" marT="45725" marB="45725"/>
                </a:tc>
                <a:tc>
                  <a:txBody>
                    <a:bodyPr/>
                    <a:lstStyle/>
                    <a:p>
                      <a:pPr marL="0" marR="0" lvl="0" indent="0" algn="l" rtl="0">
                        <a:spcBef>
                          <a:spcPts val="0"/>
                        </a:spcBef>
                        <a:spcAft>
                          <a:spcPts val="0"/>
                        </a:spcAft>
                        <a:buNone/>
                      </a:pPr>
                      <a:r>
                        <a:rPr lang="en-US" sz="1400"/>
                        <a:t>12.9%</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400"/>
                        <a:buFont typeface="Arial"/>
                        <a:buNone/>
                      </a:pPr>
                      <a:r>
                        <a:rPr lang="en-US" sz="1400"/>
                        <a:t>13.4%</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400"/>
                        <a:buFont typeface="Arial"/>
                        <a:buNone/>
                      </a:pPr>
                      <a:r>
                        <a:rPr lang="en-US" sz="1400"/>
                        <a:t>14.0%</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400"/>
                        <a:buFont typeface="Arial"/>
                        <a:buNone/>
                      </a:pPr>
                      <a:r>
                        <a:rPr lang="en-US" sz="1400"/>
                        <a:t>14.2%</a:t>
                      </a:r>
                      <a:endParaRPr/>
                    </a:p>
                  </a:txBody>
                  <a:tcPr marL="91450" marR="91450" marT="45725" marB="45725"/>
                </a:tc>
                <a:extLst>
                  <a:ext uri="{0D108BD9-81ED-4DB2-BD59-A6C34878D82A}">
                    <a16:rowId xmlns:a16="http://schemas.microsoft.com/office/drawing/2014/main" val="10004"/>
                  </a:ext>
                </a:extLst>
              </a:tr>
              <a:tr h="177800">
                <a:tc>
                  <a:txBody>
                    <a:bodyPr/>
                    <a:lstStyle/>
                    <a:p>
                      <a:pPr marL="0" marR="0" lvl="0" indent="0" algn="l" rtl="0">
                        <a:lnSpc>
                          <a:spcPct val="100000"/>
                        </a:lnSpc>
                        <a:spcBef>
                          <a:spcPts val="0"/>
                        </a:spcBef>
                        <a:spcAft>
                          <a:spcPts val="0"/>
                        </a:spcAft>
                        <a:buClr>
                          <a:schemeClr val="dk1"/>
                        </a:buClr>
                        <a:buSzPts val="1400"/>
                        <a:buFont typeface="Arial"/>
                        <a:buNone/>
                      </a:pPr>
                      <a:r>
                        <a:rPr lang="en-US" sz="1400">
                          <a:latin typeface="Arial"/>
                          <a:ea typeface="Arial"/>
                          <a:cs typeface="Arial"/>
                          <a:sym typeface="Arial"/>
                        </a:rPr>
                        <a:t>Military health care</a:t>
                      </a:r>
                      <a:endParaRPr sz="1400"/>
                    </a:p>
                  </a:txBody>
                  <a:tcPr marL="91450" marR="91450" marT="45725" marB="45725"/>
                </a:tc>
                <a:tc>
                  <a:txBody>
                    <a:bodyPr/>
                    <a:lstStyle/>
                    <a:p>
                      <a:pPr marL="0" marR="0" lvl="0" indent="0" algn="l" rtl="0">
                        <a:spcBef>
                          <a:spcPts val="0"/>
                        </a:spcBef>
                        <a:spcAft>
                          <a:spcPts val="0"/>
                        </a:spcAft>
                        <a:buNone/>
                      </a:pPr>
                      <a:r>
                        <a:rPr lang="en-US" sz="1400"/>
                        <a:t>2.2%</a:t>
                      </a:r>
                      <a:endParaRPr/>
                    </a:p>
                  </a:txBody>
                  <a:tcPr marL="91450" marR="91450" marT="45725" marB="45725"/>
                </a:tc>
                <a:tc>
                  <a:txBody>
                    <a:bodyPr/>
                    <a:lstStyle/>
                    <a:p>
                      <a:pPr marL="0" marR="0" lvl="0" indent="0" algn="l" rtl="0">
                        <a:spcBef>
                          <a:spcPts val="0"/>
                        </a:spcBef>
                        <a:spcAft>
                          <a:spcPts val="0"/>
                        </a:spcAft>
                        <a:buNone/>
                      </a:pPr>
                      <a:r>
                        <a:rPr lang="en-US" sz="1400"/>
                        <a:t>2.0%</a:t>
                      </a:r>
                      <a:endParaRPr/>
                    </a:p>
                  </a:txBody>
                  <a:tcPr marL="91450" marR="91450" marT="45725" marB="45725"/>
                </a:tc>
                <a:tc>
                  <a:txBody>
                    <a:bodyPr/>
                    <a:lstStyle/>
                    <a:p>
                      <a:pPr marL="0" marR="0" lvl="0" indent="0" algn="l" rtl="0">
                        <a:spcBef>
                          <a:spcPts val="0"/>
                        </a:spcBef>
                        <a:spcAft>
                          <a:spcPts val="0"/>
                        </a:spcAft>
                        <a:buNone/>
                      </a:pPr>
                      <a:r>
                        <a:rPr lang="en-US" sz="1400"/>
                        <a:t>2.1%</a:t>
                      </a:r>
                      <a:endParaRPr/>
                    </a:p>
                  </a:txBody>
                  <a:tcPr marL="91450" marR="91450" marT="45725" marB="45725"/>
                </a:tc>
                <a:tc>
                  <a:txBody>
                    <a:bodyPr/>
                    <a:lstStyle/>
                    <a:p>
                      <a:pPr marL="0" marR="0" lvl="0" indent="0" algn="l" rtl="0">
                        <a:spcBef>
                          <a:spcPts val="0"/>
                        </a:spcBef>
                        <a:spcAft>
                          <a:spcPts val="0"/>
                        </a:spcAft>
                        <a:buNone/>
                      </a:pPr>
                      <a:r>
                        <a:rPr lang="en-US" sz="1400"/>
                        <a:t>1.8%</a:t>
                      </a:r>
                      <a:endParaRPr/>
                    </a:p>
                  </a:txBody>
                  <a:tcPr marL="91450" marR="91450" marT="45725" marB="45725"/>
                </a:tc>
                <a:tc>
                  <a:txBody>
                    <a:bodyPr/>
                    <a:lstStyle/>
                    <a:p>
                      <a:pPr marL="0" marR="0" lvl="0" indent="0" algn="l" rtl="0">
                        <a:spcBef>
                          <a:spcPts val="0"/>
                        </a:spcBef>
                        <a:spcAft>
                          <a:spcPts val="0"/>
                        </a:spcAft>
                        <a:buNone/>
                      </a:pPr>
                      <a:r>
                        <a:rPr lang="en-US" sz="1400"/>
                        <a:t>1.7%</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400"/>
                        <a:buFont typeface="Arial"/>
                        <a:buNone/>
                      </a:pPr>
                      <a:r>
                        <a:rPr lang="en-US" sz="1400"/>
                        <a:t>2.0%</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400"/>
                        <a:buFont typeface="Arial"/>
                        <a:buNone/>
                      </a:pPr>
                      <a:r>
                        <a:rPr lang="en-US" sz="1400"/>
                        <a:t>1.8%</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400"/>
                        <a:buFont typeface="Arial"/>
                        <a:buNone/>
                      </a:pPr>
                      <a:r>
                        <a:rPr lang="en-US" sz="1400"/>
                        <a:t>1.6%</a:t>
                      </a:r>
                      <a:endParaRPr/>
                    </a:p>
                  </a:txBody>
                  <a:tcPr marL="91450" marR="91450" marT="45725" marB="45725"/>
                </a:tc>
                <a:extLst>
                  <a:ext uri="{0D108BD9-81ED-4DB2-BD59-A6C34878D82A}">
                    <a16:rowId xmlns:a16="http://schemas.microsoft.com/office/drawing/2014/main" val="10005"/>
                  </a:ext>
                </a:extLst>
              </a:tr>
              <a:tr h="177800">
                <a:tc>
                  <a:txBody>
                    <a:bodyPr/>
                    <a:lstStyle/>
                    <a:p>
                      <a:pPr marL="0" marR="0" lvl="0" indent="0" algn="l" rtl="0">
                        <a:lnSpc>
                          <a:spcPct val="100000"/>
                        </a:lnSpc>
                        <a:spcBef>
                          <a:spcPts val="0"/>
                        </a:spcBef>
                        <a:spcAft>
                          <a:spcPts val="0"/>
                        </a:spcAft>
                        <a:buClr>
                          <a:schemeClr val="dk1"/>
                        </a:buClr>
                        <a:buSzPts val="1400"/>
                        <a:buFont typeface="Arial"/>
                        <a:buNone/>
                      </a:pPr>
                      <a:r>
                        <a:rPr lang="en-US" sz="1400">
                          <a:latin typeface="Arial"/>
                          <a:ea typeface="Arial"/>
                          <a:cs typeface="Arial"/>
                          <a:sym typeface="Arial"/>
                        </a:rPr>
                        <a:t>Uninsured</a:t>
                      </a:r>
                      <a:endParaRPr sz="1400"/>
                    </a:p>
                  </a:txBody>
                  <a:tcPr marL="91450" marR="91450" marT="45725" marB="45725">
                    <a:solidFill>
                      <a:srgbClr val="FFC000"/>
                    </a:solidFill>
                  </a:tcPr>
                </a:tc>
                <a:tc>
                  <a:txBody>
                    <a:bodyPr/>
                    <a:lstStyle/>
                    <a:p>
                      <a:pPr marL="0" marR="0" lvl="0" indent="0" algn="l" rtl="0">
                        <a:spcBef>
                          <a:spcPts val="0"/>
                        </a:spcBef>
                        <a:spcAft>
                          <a:spcPts val="0"/>
                        </a:spcAft>
                        <a:buNone/>
                      </a:pPr>
                      <a:r>
                        <a:rPr lang="en-US" sz="1400"/>
                        <a:t>11.1%</a:t>
                      </a:r>
                      <a:endParaRPr/>
                    </a:p>
                  </a:txBody>
                  <a:tcPr marL="91450" marR="91450" marT="45725" marB="45725">
                    <a:solidFill>
                      <a:srgbClr val="F9DF9D"/>
                    </a:solidFill>
                  </a:tcPr>
                </a:tc>
                <a:tc>
                  <a:txBody>
                    <a:bodyPr/>
                    <a:lstStyle/>
                    <a:p>
                      <a:pPr marL="0" marR="0" lvl="0" indent="0" algn="l" rtl="0">
                        <a:spcBef>
                          <a:spcPts val="0"/>
                        </a:spcBef>
                        <a:spcAft>
                          <a:spcPts val="0"/>
                        </a:spcAft>
                        <a:buNone/>
                      </a:pPr>
                      <a:r>
                        <a:rPr lang="en-US" sz="1400"/>
                        <a:t>10.8%</a:t>
                      </a:r>
                      <a:endParaRPr/>
                    </a:p>
                  </a:txBody>
                  <a:tcPr marL="91450" marR="91450" marT="45725" marB="45725">
                    <a:solidFill>
                      <a:srgbClr val="F9DF9D"/>
                    </a:solidFill>
                  </a:tcPr>
                </a:tc>
                <a:tc>
                  <a:txBody>
                    <a:bodyPr/>
                    <a:lstStyle/>
                    <a:p>
                      <a:pPr marL="0" marR="0" lvl="0" indent="0" algn="l" rtl="0">
                        <a:spcBef>
                          <a:spcPts val="0"/>
                        </a:spcBef>
                        <a:spcAft>
                          <a:spcPts val="0"/>
                        </a:spcAft>
                        <a:buNone/>
                      </a:pPr>
                      <a:r>
                        <a:rPr lang="en-US" sz="1400"/>
                        <a:t>9.3%</a:t>
                      </a:r>
                      <a:endParaRPr/>
                    </a:p>
                  </a:txBody>
                  <a:tcPr marL="91450" marR="91450" marT="45725" marB="45725">
                    <a:solidFill>
                      <a:srgbClr val="FFC000"/>
                    </a:solidFill>
                  </a:tcPr>
                </a:tc>
                <a:tc>
                  <a:txBody>
                    <a:bodyPr/>
                    <a:lstStyle/>
                    <a:p>
                      <a:pPr marL="0" marR="0" lvl="0" indent="0" algn="l" rtl="0">
                        <a:spcBef>
                          <a:spcPts val="0"/>
                        </a:spcBef>
                        <a:spcAft>
                          <a:spcPts val="0"/>
                        </a:spcAft>
                        <a:buNone/>
                      </a:pPr>
                      <a:r>
                        <a:rPr lang="en-US" sz="1400"/>
                        <a:t>7.8%</a:t>
                      </a:r>
                      <a:endParaRPr/>
                    </a:p>
                  </a:txBody>
                  <a:tcPr marL="91450" marR="91450" marT="45725" marB="45725">
                    <a:solidFill>
                      <a:srgbClr val="FFC000"/>
                    </a:solidFill>
                  </a:tcPr>
                </a:tc>
                <a:tc>
                  <a:txBody>
                    <a:bodyPr/>
                    <a:lstStyle/>
                    <a:p>
                      <a:pPr marL="0" marR="0" lvl="0" indent="0" algn="l" rtl="0">
                        <a:spcBef>
                          <a:spcPts val="0"/>
                        </a:spcBef>
                        <a:spcAft>
                          <a:spcPts val="0"/>
                        </a:spcAft>
                        <a:buNone/>
                      </a:pPr>
                      <a:r>
                        <a:rPr lang="en-US" sz="1400"/>
                        <a:t>8.9%</a:t>
                      </a:r>
                      <a:endParaRPr/>
                    </a:p>
                  </a:txBody>
                  <a:tcPr marL="91450" marR="91450" marT="45725" marB="45725">
                    <a:solidFill>
                      <a:srgbClr val="FFC000"/>
                    </a:solidFill>
                  </a:tcPr>
                </a:tc>
                <a:tc>
                  <a:txBody>
                    <a:bodyPr/>
                    <a:lstStyle/>
                    <a:p>
                      <a:pPr marL="0" marR="0" lvl="0" indent="0" algn="l" rtl="0">
                        <a:spcBef>
                          <a:spcPts val="0"/>
                        </a:spcBef>
                        <a:spcAft>
                          <a:spcPts val="0"/>
                        </a:spcAft>
                        <a:buNone/>
                      </a:pPr>
                      <a:r>
                        <a:rPr lang="en-US" sz="1400"/>
                        <a:t>8.6%</a:t>
                      </a:r>
                      <a:endParaRPr/>
                    </a:p>
                  </a:txBody>
                  <a:tcPr marL="91450" marR="91450" marT="45725" marB="45725">
                    <a:solidFill>
                      <a:srgbClr val="FFC000"/>
                    </a:solidFill>
                  </a:tcPr>
                </a:tc>
                <a:tc>
                  <a:txBody>
                    <a:bodyPr/>
                    <a:lstStyle/>
                    <a:p>
                      <a:pPr marL="0" marR="0" lvl="0" indent="0" algn="l" rtl="0">
                        <a:spcBef>
                          <a:spcPts val="0"/>
                        </a:spcBef>
                        <a:spcAft>
                          <a:spcPts val="0"/>
                        </a:spcAft>
                        <a:buNone/>
                      </a:pPr>
                      <a:r>
                        <a:rPr lang="en-US" sz="1400"/>
                        <a:t>8.5%</a:t>
                      </a:r>
                      <a:endParaRPr/>
                    </a:p>
                  </a:txBody>
                  <a:tcPr marL="91450" marR="91450" marT="45725" marB="45725">
                    <a:solidFill>
                      <a:srgbClr val="FFC000"/>
                    </a:solidFill>
                  </a:tcPr>
                </a:tc>
                <a:tc>
                  <a:txBody>
                    <a:bodyPr/>
                    <a:lstStyle/>
                    <a:p>
                      <a:pPr marL="0" marR="0" lvl="0" indent="0" algn="l" rtl="0">
                        <a:spcBef>
                          <a:spcPts val="0"/>
                        </a:spcBef>
                        <a:spcAft>
                          <a:spcPts val="0"/>
                        </a:spcAft>
                        <a:buNone/>
                      </a:pPr>
                      <a:r>
                        <a:rPr lang="en-US" sz="1400"/>
                        <a:t>7.9%</a:t>
                      </a:r>
                      <a:endParaRPr/>
                    </a:p>
                  </a:txBody>
                  <a:tcPr marL="91450" marR="91450" marT="45725" marB="45725">
                    <a:solidFill>
                      <a:srgbClr val="FFC000"/>
                    </a:solidFill>
                  </a:tcPr>
                </a:tc>
                <a:extLst>
                  <a:ext uri="{0D108BD9-81ED-4DB2-BD59-A6C34878D82A}">
                    <a16:rowId xmlns:a16="http://schemas.microsoft.com/office/drawing/2014/main" val="10006"/>
                  </a:ext>
                </a:extLst>
              </a:tr>
            </a:tbl>
          </a:graphicData>
        </a:graphic>
      </p:graphicFrame>
      <p:graphicFrame>
        <p:nvGraphicFramePr>
          <p:cNvPr id="135" name="Google Shape;135;p6"/>
          <p:cNvGraphicFramePr/>
          <p:nvPr/>
        </p:nvGraphicFramePr>
        <p:xfrm>
          <a:off x="490330" y="4190682"/>
          <a:ext cx="8229625" cy="1371620"/>
        </p:xfrm>
        <a:graphic>
          <a:graphicData uri="http://schemas.openxmlformats.org/drawingml/2006/table">
            <a:tbl>
              <a:tblPr firstRow="1" bandRow="1">
                <a:noFill/>
                <a:tableStyleId>{2053EEB4-DC8F-471D-B5FC-4E16744AA152}</a:tableStyleId>
              </a:tblPr>
              <a:tblGrid>
                <a:gridCol w="2220125">
                  <a:extLst>
                    <a:ext uri="{9D8B030D-6E8A-4147-A177-3AD203B41FA5}">
                      <a16:colId xmlns:a16="http://schemas.microsoft.com/office/drawing/2014/main" val="20000"/>
                    </a:ext>
                  </a:extLst>
                </a:gridCol>
                <a:gridCol w="762850">
                  <a:extLst>
                    <a:ext uri="{9D8B030D-6E8A-4147-A177-3AD203B41FA5}">
                      <a16:colId xmlns:a16="http://schemas.microsoft.com/office/drawing/2014/main" val="20001"/>
                    </a:ext>
                  </a:extLst>
                </a:gridCol>
                <a:gridCol w="762850">
                  <a:extLst>
                    <a:ext uri="{9D8B030D-6E8A-4147-A177-3AD203B41FA5}">
                      <a16:colId xmlns:a16="http://schemas.microsoft.com/office/drawing/2014/main" val="20002"/>
                    </a:ext>
                  </a:extLst>
                </a:gridCol>
                <a:gridCol w="747300">
                  <a:extLst>
                    <a:ext uri="{9D8B030D-6E8A-4147-A177-3AD203B41FA5}">
                      <a16:colId xmlns:a16="http://schemas.microsoft.com/office/drawing/2014/main" val="20003"/>
                    </a:ext>
                  </a:extLst>
                </a:gridCol>
                <a:gridCol w="747300">
                  <a:extLst>
                    <a:ext uri="{9D8B030D-6E8A-4147-A177-3AD203B41FA5}">
                      <a16:colId xmlns:a16="http://schemas.microsoft.com/office/drawing/2014/main" val="20004"/>
                    </a:ext>
                  </a:extLst>
                </a:gridCol>
                <a:gridCol w="747300">
                  <a:extLst>
                    <a:ext uri="{9D8B030D-6E8A-4147-A177-3AD203B41FA5}">
                      <a16:colId xmlns:a16="http://schemas.microsoft.com/office/drawing/2014/main" val="20005"/>
                    </a:ext>
                  </a:extLst>
                </a:gridCol>
                <a:gridCol w="747300">
                  <a:extLst>
                    <a:ext uri="{9D8B030D-6E8A-4147-A177-3AD203B41FA5}">
                      <a16:colId xmlns:a16="http://schemas.microsoft.com/office/drawing/2014/main" val="20006"/>
                    </a:ext>
                  </a:extLst>
                </a:gridCol>
                <a:gridCol w="747300">
                  <a:extLst>
                    <a:ext uri="{9D8B030D-6E8A-4147-A177-3AD203B41FA5}">
                      <a16:colId xmlns:a16="http://schemas.microsoft.com/office/drawing/2014/main" val="20007"/>
                    </a:ext>
                  </a:extLst>
                </a:gridCol>
                <a:gridCol w="747300">
                  <a:extLst>
                    <a:ext uri="{9D8B030D-6E8A-4147-A177-3AD203B41FA5}">
                      <a16:colId xmlns:a16="http://schemas.microsoft.com/office/drawing/2014/main" val="20008"/>
                    </a:ext>
                  </a:extLst>
                </a:gridCol>
              </a:tblGrid>
              <a:tr h="122250">
                <a:tc>
                  <a:txBody>
                    <a:bodyPr/>
                    <a:lstStyle/>
                    <a:p>
                      <a:pPr marL="0" marR="0" lvl="0" indent="0" algn="l" rtl="0">
                        <a:spcBef>
                          <a:spcPts val="0"/>
                        </a:spcBef>
                        <a:spcAft>
                          <a:spcPts val="0"/>
                        </a:spcAft>
                        <a:buNone/>
                      </a:pPr>
                      <a:endParaRPr sz="1800">
                        <a:solidFill>
                          <a:schemeClr val="lt1"/>
                        </a:solidFill>
                      </a:endParaRPr>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chemeClr val="lt1"/>
                        </a:buClr>
                        <a:buSzPts val="1800"/>
                        <a:buFont typeface="Arial"/>
                        <a:buNone/>
                      </a:pPr>
                      <a:r>
                        <a:rPr lang="en-US" sz="1800">
                          <a:solidFill>
                            <a:schemeClr val="lt1"/>
                          </a:solidFill>
                        </a:rPr>
                        <a:t>2014</a:t>
                      </a:r>
                      <a:endParaRPr/>
                    </a:p>
                    <a:p>
                      <a:pPr marL="0" marR="0" lvl="0" indent="0" algn="l" rtl="0">
                        <a:spcBef>
                          <a:spcPts val="0"/>
                        </a:spcBef>
                        <a:spcAft>
                          <a:spcPts val="0"/>
                        </a:spcAft>
                        <a:buNone/>
                      </a:pPr>
                      <a:endParaRPr sz="1800">
                        <a:solidFill>
                          <a:schemeClr val="lt1"/>
                        </a:solidFill>
                      </a:endParaRPr>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chemeClr val="lt1"/>
                        </a:buClr>
                        <a:buSzPts val="1800"/>
                        <a:buFont typeface="Arial"/>
                        <a:buNone/>
                      </a:pPr>
                      <a:r>
                        <a:rPr lang="en-US" sz="1800">
                          <a:solidFill>
                            <a:schemeClr val="lt1"/>
                          </a:solidFill>
                        </a:rPr>
                        <a:t>2015</a:t>
                      </a:r>
                      <a:endParaRPr/>
                    </a:p>
                    <a:p>
                      <a:pPr marL="0" marR="0" lvl="0" indent="0" algn="l" rtl="0">
                        <a:spcBef>
                          <a:spcPts val="0"/>
                        </a:spcBef>
                        <a:spcAft>
                          <a:spcPts val="0"/>
                        </a:spcAft>
                        <a:buNone/>
                      </a:pPr>
                      <a:endParaRPr sz="1800">
                        <a:solidFill>
                          <a:schemeClr val="lt1"/>
                        </a:solidFill>
                      </a:endParaRPr>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chemeClr val="lt1"/>
                        </a:buClr>
                        <a:buSzPts val="1800"/>
                        <a:buFont typeface="Arial"/>
                        <a:buNone/>
                      </a:pPr>
                      <a:r>
                        <a:rPr lang="en-US" sz="1800">
                          <a:solidFill>
                            <a:schemeClr val="lt1"/>
                          </a:solidFill>
                        </a:rPr>
                        <a:t>2016</a:t>
                      </a:r>
                      <a:endParaRPr/>
                    </a:p>
                    <a:p>
                      <a:pPr marL="0" marR="0" lvl="0" indent="0" algn="l" rtl="0">
                        <a:spcBef>
                          <a:spcPts val="0"/>
                        </a:spcBef>
                        <a:spcAft>
                          <a:spcPts val="0"/>
                        </a:spcAft>
                        <a:buNone/>
                      </a:pPr>
                      <a:endParaRPr sz="1800">
                        <a:solidFill>
                          <a:schemeClr val="lt1"/>
                        </a:solidFill>
                      </a:endParaRPr>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chemeClr val="lt1"/>
                        </a:buClr>
                        <a:buSzPts val="1800"/>
                        <a:buFont typeface="Arial"/>
                        <a:buNone/>
                      </a:pPr>
                      <a:r>
                        <a:rPr lang="en-US" sz="1800">
                          <a:solidFill>
                            <a:schemeClr val="lt1"/>
                          </a:solidFill>
                        </a:rPr>
                        <a:t>2017</a:t>
                      </a:r>
                      <a:endParaRPr/>
                    </a:p>
                    <a:p>
                      <a:pPr marL="0" marR="0" lvl="0" indent="0" algn="l" rtl="0">
                        <a:spcBef>
                          <a:spcPts val="0"/>
                        </a:spcBef>
                        <a:spcAft>
                          <a:spcPts val="0"/>
                        </a:spcAft>
                        <a:buNone/>
                      </a:pPr>
                      <a:endParaRPr sz="1800">
                        <a:solidFill>
                          <a:schemeClr val="lt1"/>
                        </a:solidFill>
                      </a:endParaRPr>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chemeClr val="lt1"/>
                        </a:buClr>
                        <a:buSzPts val="1800"/>
                        <a:buFont typeface="Arial"/>
                        <a:buNone/>
                      </a:pPr>
                      <a:r>
                        <a:rPr lang="en-US" sz="1800">
                          <a:solidFill>
                            <a:schemeClr val="lt1"/>
                          </a:solidFill>
                        </a:rPr>
                        <a:t>2018</a:t>
                      </a:r>
                      <a:endParaRPr/>
                    </a:p>
                    <a:p>
                      <a:pPr marL="0" marR="0" lvl="0" indent="0" algn="l" rtl="0">
                        <a:spcBef>
                          <a:spcPts val="0"/>
                        </a:spcBef>
                        <a:spcAft>
                          <a:spcPts val="0"/>
                        </a:spcAft>
                        <a:buNone/>
                      </a:pPr>
                      <a:endParaRPr sz="1800">
                        <a:solidFill>
                          <a:schemeClr val="lt1"/>
                        </a:solidFill>
                      </a:endParaRPr>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chemeClr val="lt1"/>
                        </a:buClr>
                        <a:buSzPts val="1800"/>
                        <a:buFont typeface="Arial"/>
                        <a:buNone/>
                      </a:pPr>
                      <a:r>
                        <a:rPr lang="en-US" sz="1800">
                          <a:solidFill>
                            <a:schemeClr val="lt1"/>
                          </a:solidFill>
                        </a:rPr>
                        <a:t>2019</a:t>
                      </a:r>
                      <a:endParaRPr/>
                    </a:p>
                    <a:p>
                      <a:pPr marL="0" marR="0" lvl="0" indent="0" algn="l" rtl="0">
                        <a:spcBef>
                          <a:spcPts val="0"/>
                        </a:spcBef>
                        <a:spcAft>
                          <a:spcPts val="0"/>
                        </a:spcAft>
                        <a:buNone/>
                      </a:pPr>
                      <a:endParaRPr sz="1800">
                        <a:solidFill>
                          <a:schemeClr val="lt1"/>
                        </a:solidFill>
                      </a:endParaRPr>
                    </a:p>
                  </a:txBody>
                  <a:tcPr marL="91450" marR="91450" marT="45725" marB="45725">
                    <a:solidFill>
                      <a:schemeClr val="accent1"/>
                    </a:solidFill>
                  </a:tcPr>
                </a:tc>
                <a:tc>
                  <a:txBody>
                    <a:bodyPr/>
                    <a:lstStyle/>
                    <a:p>
                      <a:pPr marL="0" marR="0" lvl="0" indent="0" algn="l" rtl="0">
                        <a:spcBef>
                          <a:spcPts val="0"/>
                        </a:spcBef>
                        <a:spcAft>
                          <a:spcPts val="0"/>
                        </a:spcAft>
                        <a:buNone/>
                      </a:pPr>
                      <a:r>
                        <a:rPr lang="en-US" sz="1800">
                          <a:solidFill>
                            <a:schemeClr val="lt1"/>
                          </a:solidFill>
                        </a:rPr>
                        <a:t>2020</a:t>
                      </a:r>
                      <a:endParaRPr/>
                    </a:p>
                  </a:txBody>
                  <a:tcPr marL="91450" marR="91450" marT="45725" marB="45725">
                    <a:solidFill>
                      <a:schemeClr val="accent1"/>
                    </a:solidFill>
                  </a:tcPr>
                </a:tc>
                <a:tc>
                  <a:txBody>
                    <a:bodyPr/>
                    <a:lstStyle/>
                    <a:p>
                      <a:pPr marL="0" marR="0" lvl="0" indent="0" algn="l" rtl="0">
                        <a:spcBef>
                          <a:spcPts val="0"/>
                        </a:spcBef>
                        <a:spcAft>
                          <a:spcPts val="0"/>
                        </a:spcAft>
                        <a:buNone/>
                      </a:pPr>
                      <a:r>
                        <a:rPr lang="en-US" sz="1800">
                          <a:solidFill>
                            <a:schemeClr val="lt1"/>
                          </a:solidFill>
                        </a:rPr>
                        <a:t>2021</a:t>
                      </a:r>
                      <a:endParaRPr/>
                    </a:p>
                  </a:txBody>
                  <a:tcPr marL="91450" marR="91450" marT="45725" marB="45725">
                    <a:solidFill>
                      <a:schemeClr val="accent1"/>
                    </a:solidFill>
                  </a:tcPr>
                </a:tc>
                <a:extLst>
                  <a:ext uri="{0D108BD9-81ED-4DB2-BD59-A6C34878D82A}">
                    <a16:rowId xmlns:a16="http://schemas.microsoft.com/office/drawing/2014/main" val="10000"/>
                  </a:ext>
                </a:extLst>
              </a:tr>
              <a:tr h="177800">
                <a:tc>
                  <a:txBody>
                    <a:bodyPr/>
                    <a:lstStyle/>
                    <a:p>
                      <a:pPr marL="0" marR="0" lvl="0" indent="0" algn="l" rtl="0">
                        <a:spcBef>
                          <a:spcPts val="0"/>
                        </a:spcBef>
                        <a:spcAft>
                          <a:spcPts val="0"/>
                        </a:spcAft>
                        <a:buNone/>
                      </a:pPr>
                      <a:r>
                        <a:rPr lang="en-US" sz="1400">
                          <a:latin typeface="Arial"/>
                          <a:ea typeface="Arial"/>
                          <a:cs typeface="Arial"/>
                          <a:sym typeface="Arial"/>
                        </a:rPr>
                        <a:t>Number of individuals who selected an ACA plan on healthcare.gov</a:t>
                      </a:r>
                      <a:endParaRPr sz="1400"/>
                    </a:p>
                  </a:txBody>
                  <a:tcPr marL="91450" marR="91450" marT="45725" marB="45725">
                    <a:solidFill>
                      <a:srgbClr val="FFC000"/>
                    </a:solidFill>
                  </a:tcPr>
                </a:tc>
                <a:tc>
                  <a:txBody>
                    <a:bodyPr/>
                    <a:lstStyle/>
                    <a:p>
                      <a:pPr marL="0" marR="0" lvl="0" indent="0" algn="l" rtl="0">
                        <a:spcBef>
                          <a:spcPts val="0"/>
                        </a:spcBef>
                        <a:spcAft>
                          <a:spcPts val="0"/>
                        </a:spcAft>
                        <a:buNone/>
                      </a:pPr>
                      <a:r>
                        <a:rPr lang="en-US" sz="1400"/>
                        <a:t>42,975</a:t>
                      </a:r>
                      <a:endParaRPr/>
                    </a:p>
                  </a:txBody>
                  <a:tcPr marL="91450" marR="91450" marT="45725" marB="45725">
                    <a:solidFill>
                      <a:srgbClr val="FFC000"/>
                    </a:solidFill>
                  </a:tcPr>
                </a:tc>
                <a:tc>
                  <a:txBody>
                    <a:bodyPr/>
                    <a:lstStyle/>
                    <a:p>
                      <a:pPr marL="0" marR="0" lvl="0" indent="0" algn="l" rtl="0">
                        <a:spcBef>
                          <a:spcPts val="0"/>
                        </a:spcBef>
                        <a:spcAft>
                          <a:spcPts val="0"/>
                        </a:spcAft>
                        <a:buNone/>
                      </a:pPr>
                      <a:r>
                        <a:rPr lang="en-US" sz="1400"/>
                        <a:t>74,152</a:t>
                      </a:r>
                      <a:endParaRPr/>
                    </a:p>
                  </a:txBody>
                  <a:tcPr marL="91450" marR="91450" marT="45725" marB="45725">
                    <a:solidFill>
                      <a:srgbClr val="FFC000"/>
                    </a:solidFill>
                  </a:tcPr>
                </a:tc>
                <a:tc>
                  <a:txBody>
                    <a:bodyPr/>
                    <a:lstStyle/>
                    <a:p>
                      <a:pPr marL="0" marR="0" lvl="0" indent="0" algn="l" rtl="0">
                        <a:spcBef>
                          <a:spcPts val="0"/>
                        </a:spcBef>
                        <a:spcAft>
                          <a:spcPts val="0"/>
                        </a:spcAft>
                        <a:buNone/>
                      </a:pPr>
                      <a:r>
                        <a:rPr lang="en-US" sz="1400"/>
                        <a:t>87,835</a:t>
                      </a:r>
                      <a:endParaRPr/>
                    </a:p>
                  </a:txBody>
                  <a:tcPr marL="91450" marR="91450" marT="45725" marB="45725">
                    <a:solidFill>
                      <a:srgbClr val="FFC000"/>
                    </a:solidFill>
                  </a:tcPr>
                </a:tc>
                <a:tc>
                  <a:txBody>
                    <a:bodyPr/>
                    <a:lstStyle/>
                    <a:p>
                      <a:pPr marL="0" marR="0" lvl="0" indent="0" algn="l" rtl="0">
                        <a:spcBef>
                          <a:spcPts val="0"/>
                        </a:spcBef>
                        <a:spcAft>
                          <a:spcPts val="0"/>
                        </a:spcAft>
                        <a:buNone/>
                      </a:pPr>
                      <a:r>
                        <a:rPr lang="en-US" sz="1400"/>
                        <a:t>84,371</a:t>
                      </a:r>
                      <a:endParaRPr/>
                    </a:p>
                  </a:txBody>
                  <a:tcPr marL="91450" marR="91450" marT="45725" marB="45725">
                    <a:solidFill>
                      <a:srgbClr val="FFC000"/>
                    </a:solidFill>
                  </a:tcPr>
                </a:tc>
                <a:tc>
                  <a:txBody>
                    <a:bodyPr/>
                    <a:lstStyle/>
                    <a:p>
                      <a:pPr marL="0" marR="0" lvl="0" indent="0" algn="l" rtl="0">
                        <a:spcBef>
                          <a:spcPts val="0"/>
                        </a:spcBef>
                        <a:spcAft>
                          <a:spcPts val="0"/>
                        </a:spcAft>
                        <a:buNone/>
                      </a:pPr>
                      <a:r>
                        <a:rPr lang="en-US" sz="1400"/>
                        <a:t>88,213</a:t>
                      </a:r>
                      <a:endParaRPr/>
                    </a:p>
                  </a:txBody>
                  <a:tcPr marL="91450" marR="91450" marT="45725" marB="45725">
                    <a:solidFill>
                      <a:srgbClr val="FFC000"/>
                    </a:solidFill>
                  </a:tcPr>
                </a:tc>
                <a:tc>
                  <a:txBody>
                    <a:bodyPr/>
                    <a:lstStyle/>
                    <a:p>
                      <a:pPr marL="0" marR="0" lvl="0" indent="0" algn="l" rtl="0">
                        <a:spcBef>
                          <a:spcPts val="0"/>
                        </a:spcBef>
                        <a:spcAft>
                          <a:spcPts val="0"/>
                        </a:spcAft>
                        <a:buNone/>
                      </a:pPr>
                      <a:r>
                        <a:rPr lang="en-US" sz="1400"/>
                        <a:t>87,416</a:t>
                      </a:r>
                      <a:endParaRPr/>
                    </a:p>
                  </a:txBody>
                  <a:tcPr marL="91450" marR="91450" marT="45725" marB="45725">
                    <a:solidFill>
                      <a:srgbClr val="FFC000"/>
                    </a:solidFill>
                  </a:tcPr>
                </a:tc>
                <a:tc>
                  <a:txBody>
                    <a:bodyPr/>
                    <a:lstStyle/>
                    <a:p>
                      <a:pPr marL="0" marR="0" lvl="0" indent="0" algn="l" rtl="0">
                        <a:spcBef>
                          <a:spcPts val="0"/>
                        </a:spcBef>
                        <a:spcAft>
                          <a:spcPts val="0"/>
                        </a:spcAft>
                        <a:buNone/>
                      </a:pPr>
                      <a:r>
                        <a:rPr lang="en-US" sz="1400"/>
                        <a:t>90,845</a:t>
                      </a:r>
                      <a:endParaRPr/>
                    </a:p>
                  </a:txBody>
                  <a:tcPr marL="91450" marR="91450" marT="45725" marB="45725">
                    <a:solidFill>
                      <a:srgbClr val="FFC000"/>
                    </a:solidFill>
                  </a:tcPr>
                </a:tc>
                <a:tc>
                  <a:txBody>
                    <a:bodyPr/>
                    <a:lstStyle/>
                    <a:p>
                      <a:pPr marL="0" marR="0" lvl="0" indent="0" algn="l" rtl="0">
                        <a:spcBef>
                          <a:spcPts val="0"/>
                        </a:spcBef>
                        <a:spcAft>
                          <a:spcPts val="0"/>
                        </a:spcAft>
                        <a:buNone/>
                      </a:pPr>
                      <a:r>
                        <a:rPr lang="en-US" sz="1400"/>
                        <a:t>88,688</a:t>
                      </a:r>
                      <a:endParaRPr/>
                    </a:p>
                  </a:txBody>
                  <a:tcPr marL="91450" marR="91450" marT="45725" marB="45725">
                    <a:solidFill>
                      <a:srgbClr val="FFC000"/>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6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dirty="0"/>
              <a:t>MOST COMMON EXTERNAL REVIEWS FOR DRUGS AND SERVICES</a:t>
            </a:r>
            <a:endParaRPr dirty="0"/>
          </a:p>
        </p:txBody>
      </p:sp>
      <p:graphicFrame>
        <p:nvGraphicFramePr>
          <p:cNvPr id="482" name="Google Shape;482;p60"/>
          <p:cNvGraphicFramePr/>
          <p:nvPr/>
        </p:nvGraphicFramePr>
        <p:xfrm>
          <a:off x="321212" y="1498845"/>
          <a:ext cx="8501576" cy="3599073"/>
        </p:xfrm>
        <a:graphic>
          <a:graphicData uri="http://schemas.openxmlformats.org/drawingml/2006/table">
            <a:tbl>
              <a:tblPr firstRow="1" bandRow="1">
                <a:noFill/>
                <a:tableStyleId>{2053EEB4-DC8F-471D-B5FC-4E16744AA152}</a:tableStyleId>
              </a:tblPr>
              <a:tblGrid>
                <a:gridCol w="2125394">
                  <a:extLst>
                    <a:ext uri="{9D8B030D-6E8A-4147-A177-3AD203B41FA5}">
                      <a16:colId xmlns:a16="http://schemas.microsoft.com/office/drawing/2014/main" val="20000"/>
                    </a:ext>
                  </a:extLst>
                </a:gridCol>
                <a:gridCol w="2125394">
                  <a:extLst>
                    <a:ext uri="{9D8B030D-6E8A-4147-A177-3AD203B41FA5}">
                      <a16:colId xmlns:a16="http://schemas.microsoft.com/office/drawing/2014/main" val="20001"/>
                    </a:ext>
                  </a:extLst>
                </a:gridCol>
                <a:gridCol w="2125394">
                  <a:extLst>
                    <a:ext uri="{9D8B030D-6E8A-4147-A177-3AD203B41FA5}">
                      <a16:colId xmlns:a16="http://schemas.microsoft.com/office/drawing/2014/main" val="20002"/>
                    </a:ext>
                  </a:extLst>
                </a:gridCol>
                <a:gridCol w="2125394">
                  <a:extLst>
                    <a:ext uri="{9D8B030D-6E8A-4147-A177-3AD203B41FA5}">
                      <a16:colId xmlns:a16="http://schemas.microsoft.com/office/drawing/2014/main" val="20003"/>
                    </a:ext>
                  </a:extLst>
                </a:gridCol>
              </a:tblGrid>
              <a:tr h="370459">
                <a:tc>
                  <a:txBody>
                    <a:bodyPr/>
                    <a:lstStyle/>
                    <a:p>
                      <a:pPr marL="0" marR="0" lvl="0" indent="0" algn="l" rtl="0">
                        <a:spcBef>
                          <a:spcPts val="0"/>
                        </a:spcBef>
                        <a:spcAft>
                          <a:spcPts val="0"/>
                        </a:spcAft>
                        <a:buNone/>
                      </a:pPr>
                      <a:r>
                        <a:rPr lang="en-US" sz="1800" dirty="0"/>
                        <a:t>Drug</a:t>
                      </a:r>
                      <a:endParaRPr dirty="0"/>
                    </a:p>
                  </a:txBody>
                  <a:tcPr marL="91450" marR="91450" marT="45725" marB="45725"/>
                </a:tc>
                <a:tc>
                  <a:txBody>
                    <a:bodyPr/>
                    <a:lstStyle/>
                    <a:p>
                      <a:pPr marL="0" marR="0" lvl="0" indent="0" algn="l" rtl="0">
                        <a:spcBef>
                          <a:spcPts val="0"/>
                        </a:spcBef>
                        <a:spcAft>
                          <a:spcPts val="0"/>
                        </a:spcAft>
                        <a:buNone/>
                      </a:pPr>
                      <a:r>
                        <a:rPr lang="en-US" sz="1800" dirty="0"/>
                        <a:t>2019 overturned rate</a:t>
                      </a:r>
                      <a:endParaRPr dirty="0"/>
                    </a:p>
                  </a:txBody>
                  <a:tcPr marL="91450" marR="91450" marT="45725" marB="45725"/>
                </a:tc>
                <a:tc>
                  <a:txBody>
                    <a:bodyPr/>
                    <a:lstStyle/>
                    <a:p>
                      <a:pPr marL="0" marR="0" lvl="0" indent="0" algn="l" rtl="0">
                        <a:spcBef>
                          <a:spcPts val="0"/>
                        </a:spcBef>
                        <a:spcAft>
                          <a:spcPts val="0"/>
                        </a:spcAft>
                        <a:buNone/>
                      </a:pPr>
                      <a:r>
                        <a:rPr lang="en-US" sz="1800" dirty="0"/>
                        <a:t>2020 overturned rate</a:t>
                      </a:r>
                      <a:endParaRPr sz="1800" dirty="0"/>
                    </a:p>
                  </a:txBody>
                  <a:tcPr marL="91450" marR="91450" marT="45725" marB="45725"/>
                </a:tc>
                <a:tc>
                  <a:txBody>
                    <a:bodyPr/>
                    <a:lstStyle/>
                    <a:p>
                      <a:pPr marL="0" marR="0" lvl="0" indent="0" algn="l" rtl="0">
                        <a:spcBef>
                          <a:spcPts val="0"/>
                        </a:spcBef>
                        <a:spcAft>
                          <a:spcPts val="0"/>
                        </a:spcAft>
                        <a:buNone/>
                      </a:pPr>
                      <a:r>
                        <a:rPr lang="en-US" sz="1800" dirty="0"/>
                        <a:t>2021 (end of July) overturned rate</a:t>
                      </a:r>
                      <a:endParaRPr dirty="0"/>
                    </a:p>
                  </a:txBody>
                  <a:tcPr marL="91450" marR="91450" marT="45725" marB="45725"/>
                </a:tc>
                <a:extLst>
                  <a:ext uri="{0D108BD9-81ED-4DB2-BD59-A6C34878D82A}">
                    <a16:rowId xmlns:a16="http://schemas.microsoft.com/office/drawing/2014/main" val="10000"/>
                  </a:ext>
                </a:extLst>
              </a:tr>
              <a:tr h="370459">
                <a:tc>
                  <a:txBody>
                    <a:bodyPr/>
                    <a:lstStyle/>
                    <a:p>
                      <a:pPr marL="0" marR="0" lvl="0" indent="0" algn="l" rtl="0">
                        <a:spcBef>
                          <a:spcPts val="0"/>
                        </a:spcBef>
                        <a:spcAft>
                          <a:spcPts val="0"/>
                        </a:spcAft>
                        <a:buNone/>
                      </a:pPr>
                      <a:r>
                        <a:rPr lang="en-US" sz="1800"/>
                        <a:t>Humira</a:t>
                      </a:r>
                      <a:endParaRPr/>
                    </a:p>
                  </a:txBody>
                  <a:tcPr marL="91450" marR="91450" marT="45725" marB="45725"/>
                </a:tc>
                <a:tc>
                  <a:txBody>
                    <a:bodyPr/>
                    <a:lstStyle/>
                    <a:p>
                      <a:pPr marL="0" marR="0" lvl="0" indent="0" algn="l" rtl="0">
                        <a:spcBef>
                          <a:spcPts val="0"/>
                        </a:spcBef>
                        <a:spcAft>
                          <a:spcPts val="0"/>
                        </a:spcAft>
                        <a:buNone/>
                      </a:pPr>
                      <a:r>
                        <a:rPr lang="en-US" sz="1800" dirty="0">
                          <a:solidFill>
                            <a:srgbClr val="FF0000"/>
                          </a:solidFill>
                        </a:rPr>
                        <a:t>1</a:t>
                      </a:r>
                      <a:r>
                        <a:rPr lang="en-US" sz="1800" dirty="0">
                          <a:solidFill>
                            <a:srgbClr val="00607F"/>
                          </a:solidFill>
                        </a:rPr>
                        <a:t>/6</a:t>
                      </a:r>
                      <a:endParaRPr dirty="0"/>
                    </a:p>
                  </a:txBody>
                  <a:tcPr marL="91450" marR="91450" marT="45725" marB="45725"/>
                </a:tc>
                <a:tc>
                  <a:txBody>
                    <a:bodyPr/>
                    <a:lstStyle/>
                    <a:p>
                      <a:pPr marL="0" marR="0" lvl="0" indent="0" algn="l" rtl="0">
                        <a:spcBef>
                          <a:spcPts val="0"/>
                        </a:spcBef>
                        <a:spcAft>
                          <a:spcPts val="0"/>
                        </a:spcAft>
                        <a:buNone/>
                      </a:pPr>
                      <a:r>
                        <a:rPr lang="en-US" sz="1800" dirty="0">
                          <a:solidFill>
                            <a:srgbClr val="FF0000"/>
                          </a:solidFill>
                        </a:rPr>
                        <a:t>5</a:t>
                      </a:r>
                      <a:r>
                        <a:rPr lang="en-US" sz="1800" dirty="0">
                          <a:solidFill>
                            <a:srgbClr val="00607F"/>
                          </a:solidFill>
                        </a:rPr>
                        <a:t>/6</a:t>
                      </a:r>
                      <a:endParaRPr dirty="0"/>
                    </a:p>
                  </a:txBody>
                  <a:tcPr marL="91450" marR="91450" marT="45725" marB="45725"/>
                </a:tc>
                <a:tc>
                  <a:txBody>
                    <a:bodyPr/>
                    <a:lstStyle/>
                    <a:p>
                      <a:pPr marL="0" marR="0" lvl="0" indent="0" algn="l" rtl="0">
                        <a:spcBef>
                          <a:spcPts val="0"/>
                        </a:spcBef>
                        <a:spcAft>
                          <a:spcPts val="0"/>
                        </a:spcAft>
                        <a:buNone/>
                      </a:pPr>
                      <a:r>
                        <a:rPr lang="en-US" sz="1800" dirty="0">
                          <a:solidFill>
                            <a:srgbClr val="FF0000"/>
                          </a:solidFill>
                        </a:rPr>
                        <a:t>3</a:t>
                      </a:r>
                      <a:r>
                        <a:rPr lang="en-US" sz="1800" dirty="0">
                          <a:solidFill>
                            <a:srgbClr val="00607F"/>
                          </a:solidFill>
                        </a:rPr>
                        <a:t>/3</a:t>
                      </a:r>
                      <a:endParaRPr dirty="0"/>
                    </a:p>
                  </a:txBody>
                  <a:tcPr marL="91450" marR="91450" marT="45725" marB="45725"/>
                </a:tc>
                <a:extLst>
                  <a:ext uri="{0D108BD9-81ED-4DB2-BD59-A6C34878D82A}">
                    <a16:rowId xmlns:a16="http://schemas.microsoft.com/office/drawing/2014/main" val="10001"/>
                  </a:ext>
                </a:extLst>
              </a:tr>
              <a:tr h="370459">
                <a:tc>
                  <a:txBody>
                    <a:bodyPr/>
                    <a:lstStyle/>
                    <a:p>
                      <a:pPr marL="0" marR="0" lvl="0" indent="0" algn="l" rtl="0">
                        <a:spcBef>
                          <a:spcPts val="0"/>
                        </a:spcBef>
                        <a:spcAft>
                          <a:spcPts val="0"/>
                        </a:spcAft>
                        <a:buNone/>
                      </a:pPr>
                      <a:r>
                        <a:rPr lang="en-US" sz="1800"/>
                        <a:t>Stelara</a:t>
                      </a:r>
                      <a:endParaRPr/>
                    </a:p>
                  </a:txBody>
                  <a:tcPr marL="91450" marR="91450" marT="45725" marB="45725"/>
                </a:tc>
                <a:tc>
                  <a:txBody>
                    <a:bodyPr/>
                    <a:lstStyle/>
                    <a:p>
                      <a:pPr marL="0" marR="0" lvl="0" indent="0" algn="l" rtl="0">
                        <a:spcBef>
                          <a:spcPts val="0"/>
                        </a:spcBef>
                        <a:spcAft>
                          <a:spcPts val="0"/>
                        </a:spcAft>
                        <a:buNone/>
                      </a:pPr>
                      <a:r>
                        <a:rPr lang="en-US" sz="1800" dirty="0">
                          <a:solidFill>
                            <a:srgbClr val="FF0000"/>
                          </a:solidFill>
                        </a:rPr>
                        <a:t>2</a:t>
                      </a:r>
                      <a:r>
                        <a:rPr lang="en-US" sz="1800" dirty="0">
                          <a:solidFill>
                            <a:srgbClr val="00607F"/>
                          </a:solidFill>
                        </a:rPr>
                        <a:t>/4</a:t>
                      </a:r>
                      <a:endParaRPr dirty="0"/>
                    </a:p>
                  </a:txBody>
                  <a:tcPr marL="91450" marR="91450" marT="45725" marB="45725"/>
                </a:tc>
                <a:tc>
                  <a:txBody>
                    <a:bodyPr/>
                    <a:lstStyle/>
                    <a:p>
                      <a:pPr marL="0" marR="0" lvl="0" indent="0" algn="l" rtl="0">
                        <a:spcBef>
                          <a:spcPts val="0"/>
                        </a:spcBef>
                        <a:spcAft>
                          <a:spcPts val="0"/>
                        </a:spcAft>
                        <a:buNone/>
                      </a:pPr>
                      <a:r>
                        <a:rPr lang="en-US" sz="1800" dirty="0">
                          <a:solidFill>
                            <a:srgbClr val="FF0000"/>
                          </a:solidFill>
                        </a:rPr>
                        <a:t>6</a:t>
                      </a:r>
                      <a:r>
                        <a:rPr lang="en-US" sz="1800" dirty="0">
                          <a:solidFill>
                            <a:srgbClr val="00607F"/>
                          </a:solidFill>
                        </a:rPr>
                        <a:t>/6</a:t>
                      </a:r>
                      <a:endParaRPr dirty="0"/>
                    </a:p>
                  </a:txBody>
                  <a:tcPr marL="91450" marR="91450" marT="45725" marB="45725"/>
                </a:tc>
                <a:tc>
                  <a:txBody>
                    <a:bodyPr/>
                    <a:lstStyle/>
                    <a:p>
                      <a:pPr marL="0" marR="0" lvl="0" indent="0" algn="l" rtl="0">
                        <a:spcBef>
                          <a:spcPts val="0"/>
                        </a:spcBef>
                        <a:spcAft>
                          <a:spcPts val="0"/>
                        </a:spcAft>
                        <a:buNone/>
                      </a:pPr>
                      <a:r>
                        <a:rPr lang="en-US" sz="1800" dirty="0">
                          <a:solidFill>
                            <a:srgbClr val="FF0000"/>
                          </a:solidFill>
                        </a:rPr>
                        <a:t>1</a:t>
                      </a:r>
                      <a:r>
                        <a:rPr lang="en-US" sz="1800" dirty="0">
                          <a:solidFill>
                            <a:srgbClr val="00607F"/>
                          </a:solidFill>
                        </a:rPr>
                        <a:t>/2</a:t>
                      </a:r>
                      <a:endParaRPr dirty="0"/>
                    </a:p>
                  </a:txBody>
                  <a:tcPr marL="91450" marR="91450" marT="45725" marB="45725"/>
                </a:tc>
                <a:extLst>
                  <a:ext uri="{0D108BD9-81ED-4DB2-BD59-A6C34878D82A}">
                    <a16:rowId xmlns:a16="http://schemas.microsoft.com/office/drawing/2014/main" val="10002"/>
                  </a:ext>
                </a:extLst>
              </a:tr>
              <a:tr h="370459">
                <a:tc>
                  <a:txBody>
                    <a:bodyPr/>
                    <a:lstStyle/>
                    <a:p>
                      <a:pPr marL="0" marR="0" lvl="0" indent="0" algn="l" rtl="0">
                        <a:spcBef>
                          <a:spcPts val="0"/>
                        </a:spcBef>
                        <a:spcAft>
                          <a:spcPts val="0"/>
                        </a:spcAft>
                        <a:buNone/>
                      </a:pPr>
                      <a:r>
                        <a:rPr lang="en-US" sz="1800"/>
                        <a:t>Repatha</a:t>
                      </a:r>
                      <a:endParaRPr/>
                    </a:p>
                  </a:txBody>
                  <a:tcPr marL="91450" marR="91450" marT="45725" marB="45725"/>
                </a:tc>
                <a:tc>
                  <a:txBody>
                    <a:bodyPr/>
                    <a:lstStyle/>
                    <a:p>
                      <a:pPr marL="0" marR="0" lvl="0" indent="0" algn="l" rtl="0">
                        <a:spcBef>
                          <a:spcPts val="0"/>
                        </a:spcBef>
                        <a:spcAft>
                          <a:spcPts val="0"/>
                        </a:spcAft>
                        <a:buNone/>
                      </a:pPr>
                      <a:r>
                        <a:rPr lang="en-US" sz="1800" dirty="0">
                          <a:solidFill>
                            <a:srgbClr val="FF0000"/>
                          </a:solidFill>
                        </a:rPr>
                        <a:t>2</a:t>
                      </a:r>
                      <a:r>
                        <a:rPr lang="en-US" sz="1800" dirty="0">
                          <a:solidFill>
                            <a:srgbClr val="00607F"/>
                          </a:solidFill>
                        </a:rPr>
                        <a:t>/3</a:t>
                      </a:r>
                      <a:endParaRPr dirty="0"/>
                    </a:p>
                  </a:txBody>
                  <a:tcPr marL="91450" marR="91450" marT="45725" marB="45725"/>
                </a:tc>
                <a:tc>
                  <a:txBody>
                    <a:bodyPr/>
                    <a:lstStyle/>
                    <a:p>
                      <a:pPr marL="0" marR="0" lvl="0" indent="0" algn="l" rtl="0">
                        <a:spcBef>
                          <a:spcPts val="0"/>
                        </a:spcBef>
                        <a:spcAft>
                          <a:spcPts val="0"/>
                        </a:spcAft>
                        <a:buNone/>
                      </a:pPr>
                      <a:r>
                        <a:rPr lang="en-US" sz="1800" dirty="0">
                          <a:solidFill>
                            <a:srgbClr val="FF0000"/>
                          </a:solidFill>
                        </a:rPr>
                        <a:t>5</a:t>
                      </a:r>
                      <a:r>
                        <a:rPr lang="en-US" sz="1800" dirty="0">
                          <a:solidFill>
                            <a:srgbClr val="00607F"/>
                          </a:solidFill>
                        </a:rPr>
                        <a:t>/7</a:t>
                      </a:r>
                      <a:endParaRPr dirty="0"/>
                    </a:p>
                  </a:txBody>
                  <a:tcPr marL="91450" marR="91450" marT="45725" marB="45725"/>
                </a:tc>
                <a:tc>
                  <a:txBody>
                    <a:bodyPr/>
                    <a:lstStyle/>
                    <a:p>
                      <a:pPr marL="0" marR="0" lvl="0" indent="0" algn="l" rtl="0">
                        <a:spcBef>
                          <a:spcPts val="0"/>
                        </a:spcBef>
                        <a:spcAft>
                          <a:spcPts val="0"/>
                        </a:spcAft>
                        <a:buNone/>
                      </a:pPr>
                      <a:r>
                        <a:rPr lang="en-US" sz="1800" dirty="0">
                          <a:solidFill>
                            <a:srgbClr val="FF0000"/>
                          </a:solidFill>
                        </a:rPr>
                        <a:t>1</a:t>
                      </a:r>
                      <a:r>
                        <a:rPr lang="en-US" sz="1800" dirty="0">
                          <a:solidFill>
                            <a:srgbClr val="00607F"/>
                          </a:solidFill>
                        </a:rPr>
                        <a:t>/3</a:t>
                      </a:r>
                      <a:endParaRPr dirty="0"/>
                    </a:p>
                  </a:txBody>
                  <a:tcPr marL="91450" marR="91450" marT="45725" marB="45725"/>
                </a:tc>
                <a:extLst>
                  <a:ext uri="{0D108BD9-81ED-4DB2-BD59-A6C34878D82A}">
                    <a16:rowId xmlns:a16="http://schemas.microsoft.com/office/drawing/2014/main" val="10003"/>
                  </a:ext>
                </a:extLst>
              </a:tr>
              <a:tr h="370459">
                <a:tc>
                  <a:txBody>
                    <a:bodyPr/>
                    <a:lstStyle/>
                    <a:p>
                      <a:pPr marL="0" marR="0" lvl="0" indent="0" algn="l" rtl="0">
                        <a:spcBef>
                          <a:spcPts val="0"/>
                        </a:spcBef>
                        <a:spcAft>
                          <a:spcPts val="0"/>
                        </a:spcAft>
                        <a:buNone/>
                      </a:pPr>
                      <a:r>
                        <a:rPr lang="en-US" sz="1800"/>
                        <a:t>Dupixent</a:t>
                      </a:r>
                      <a:endParaRPr/>
                    </a:p>
                  </a:txBody>
                  <a:tcPr marL="91450" marR="91450" marT="45725" marB="45725"/>
                </a:tc>
                <a:tc>
                  <a:txBody>
                    <a:bodyPr/>
                    <a:lstStyle/>
                    <a:p>
                      <a:pPr marL="0" marR="0" lvl="0" indent="0" algn="l" rtl="0">
                        <a:spcBef>
                          <a:spcPts val="0"/>
                        </a:spcBef>
                        <a:spcAft>
                          <a:spcPts val="0"/>
                        </a:spcAft>
                        <a:buNone/>
                      </a:pPr>
                      <a:r>
                        <a:rPr lang="en-US" sz="1800" dirty="0">
                          <a:solidFill>
                            <a:srgbClr val="FF0000"/>
                          </a:solidFill>
                        </a:rPr>
                        <a:t>4</a:t>
                      </a:r>
                      <a:r>
                        <a:rPr lang="en-US" sz="1800" dirty="0">
                          <a:solidFill>
                            <a:srgbClr val="00607F"/>
                          </a:solidFill>
                        </a:rPr>
                        <a:t>/6</a:t>
                      </a:r>
                      <a:endParaRPr dirty="0"/>
                    </a:p>
                  </a:txBody>
                  <a:tcPr marL="91450" marR="91450" marT="45725" marB="45725"/>
                </a:tc>
                <a:tc>
                  <a:txBody>
                    <a:bodyPr/>
                    <a:lstStyle/>
                    <a:p>
                      <a:pPr marL="0" marR="0" lvl="0" indent="0" algn="l" rtl="0">
                        <a:spcBef>
                          <a:spcPts val="0"/>
                        </a:spcBef>
                        <a:spcAft>
                          <a:spcPts val="0"/>
                        </a:spcAft>
                        <a:buNone/>
                      </a:pPr>
                      <a:r>
                        <a:rPr lang="en-US" sz="1800" dirty="0">
                          <a:solidFill>
                            <a:srgbClr val="FF0000"/>
                          </a:solidFill>
                        </a:rPr>
                        <a:t>2</a:t>
                      </a:r>
                      <a:r>
                        <a:rPr lang="en-US" sz="1800" dirty="0">
                          <a:solidFill>
                            <a:srgbClr val="00607F"/>
                          </a:solidFill>
                        </a:rPr>
                        <a:t>/6</a:t>
                      </a:r>
                      <a:endParaRPr dirty="0"/>
                    </a:p>
                  </a:txBody>
                  <a:tcPr marL="91450" marR="91450" marT="45725" marB="45725"/>
                </a:tc>
                <a:tc>
                  <a:txBody>
                    <a:bodyPr/>
                    <a:lstStyle/>
                    <a:p>
                      <a:pPr marL="0" marR="0" lvl="0" indent="0" algn="l" rtl="0">
                        <a:spcBef>
                          <a:spcPts val="0"/>
                        </a:spcBef>
                        <a:spcAft>
                          <a:spcPts val="0"/>
                        </a:spcAft>
                        <a:buNone/>
                      </a:pPr>
                      <a:r>
                        <a:rPr lang="en-US" sz="1800" dirty="0">
                          <a:solidFill>
                            <a:srgbClr val="FF0000"/>
                          </a:solidFill>
                        </a:rPr>
                        <a:t>2</a:t>
                      </a:r>
                      <a:r>
                        <a:rPr lang="en-US" sz="1800" dirty="0">
                          <a:solidFill>
                            <a:srgbClr val="00607F"/>
                          </a:solidFill>
                        </a:rPr>
                        <a:t>/3</a:t>
                      </a:r>
                      <a:endParaRPr dirty="0"/>
                    </a:p>
                  </a:txBody>
                  <a:tcPr marL="91450" marR="91450" marT="45725" marB="45725"/>
                </a:tc>
                <a:extLst>
                  <a:ext uri="{0D108BD9-81ED-4DB2-BD59-A6C34878D82A}">
                    <a16:rowId xmlns:a16="http://schemas.microsoft.com/office/drawing/2014/main" val="10004"/>
                  </a:ext>
                </a:extLst>
              </a:tr>
              <a:tr h="346318">
                <a:tc>
                  <a:txBody>
                    <a:bodyPr/>
                    <a:lstStyle/>
                    <a:p>
                      <a:pPr marL="0" marR="0" lvl="0" indent="0" algn="l" rtl="0">
                        <a:spcBef>
                          <a:spcPts val="0"/>
                        </a:spcBef>
                        <a:spcAft>
                          <a:spcPts val="0"/>
                        </a:spcAft>
                        <a:buNone/>
                      </a:pPr>
                      <a:r>
                        <a:rPr lang="en-US" sz="1800"/>
                        <a:t>Otezla</a:t>
                      </a:r>
                      <a:endParaRPr/>
                    </a:p>
                  </a:txBody>
                  <a:tcPr marL="91450" marR="91450" marT="45725" marB="45725"/>
                </a:tc>
                <a:tc>
                  <a:txBody>
                    <a:bodyPr/>
                    <a:lstStyle/>
                    <a:p>
                      <a:pPr marL="0" marR="0" lvl="0" indent="0" algn="l" rtl="0">
                        <a:spcBef>
                          <a:spcPts val="0"/>
                        </a:spcBef>
                        <a:spcAft>
                          <a:spcPts val="0"/>
                        </a:spcAft>
                        <a:buNone/>
                      </a:pPr>
                      <a:r>
                        <a:rPr lang="en-US" sz="1800" dirty="0">
                          <a:solidFill>
                            <a:srgbClr val="FF0000"/>
                          </a:solidFill>
                        </a:rPr>
                        <a:t>3</a:t>
                      </a:r>
                      <a:r>
                        <a:rPr lang="en-US" sz="1800" dirty="0">
                          <a:solidFill>
                            <a:srgbClr val="00607F"/>
                          </a:solidFill>
                        </a:rPr>
                        <a:t>/5</a:t>
                      </a:r>
                      <a:endParaRPr dirty="0"/>
                    </a:p>
                  </a:txBody>
                  <a:tcPr marL="91450" marR="91450" marT="45725" marB="45725"/>
                </a:tc>
                <a:tc>
                  <a:txBody>
                    <a:bodyPr/>
                    <a:lstStyle/>
                    <a:p>
                      <a:pPr marL="0" marR="0" lvl="0" indent="0" algn="l" rtl="0">
                        <a:spcBef>
                          <a:spcPts val="0"/>
                        </a:spcBef>
                        <a:spcAft>
                          <a:spcPts val="0"/>
                        </a:spcAft>
                        <a:buNone/>
                      </a:pPr>
                      <a:r>
                        <a:rPr lang="en-US" sz="1800" dirty="0">
                          <a:solidFill>
                            <a:srgbClr val="FF0000"/>
                          </a:solidFill>
                        </a:rPr>
                        <a:t>3</a:t>
                      </a:r>
                      <a:r>
                        <a:rPr lang="en-US" sz="1800" dirty="0">
                          <a:solidFill>
                            <a:srgbClr val="00607F"/>
                          </a:solidFill>
                        </a:rPr>
                        <a:t>/5</a:t>
                      </a:r>
                      <a:endParaRPr dirty="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5"/>
                  </a:ext>
                </a:extLst>
              </a:tr>
              <a:tr h="370459">
                <a:tc>
                  <a:txBody>
                    <a:bodyPr/>
                    <a:lstStyle/>
                    <a:p>
                      <a:pPr marL="0" marR="0" lvl="0" indent="0" algn="l" rtl="0">
                        <a:spcBef>
                          <a:spcPts val="0"/>
                        </a:spcBef>
                        <a:spcAft>
                          <a:spcPts val="0"/>
                        </a:spcAft>
                        <a:buNone/>
                      </a:pPr>
                      <a:r>
                        <a:rPr lang="en-US" sz="1800"/>
                        <a:t>Genetic testing</a:t>
                      </a:r>
                      <a:endParaRPr/>
                    </a:p>
                  </a:txBody>
                  <a:tcPr marL="91450" marR="91450" marT="45725" marB="45725"/>
                </a:tc>
                <a:tc>
                  <a:txBody>
                    <a:bodyPr/>
                    <a:lstStyle/>
                    <a:p>
                      <a:pPr marL="0" marR="0" lvl="0" indent="0" algn="l" rtl="0">
                        <a:spcBef>
                          <a:spcPts val="0"/>
                        </a:spcBef>
                        <a:spcAft>
                          <a:spcPts val="0"/>
                        </a:spcAft>
                        <a:buNone/>
                      </a:pPr>
                      <a:r>
                        <a:rPr lang="en-US" sz="1800" dirty="0">
                          <a:solidFill>
                            <a:srgbClr val="FF0000"/>
                          </a:solidFill>
                        </a:rPr>
                        <a:t>2</a:t>
                      </a:r>
                      <a:r>
                        <a:rPr lang="en-US" sz="1800" dirty="0">
                          <a:solidFill>
                            <a:srgbClr val="00607F"/>
                          </a:solidFill>
                        </a:rPr>
                        <a:t>/11</a:t>
                      </a:r>
                      <a:endParaRPr dirty="0"/>
                    </a:p>
                  </a:txBody>
                  <a:tcPr marL="91450" marR="91450" marT="45725" marB="45725"/>
                </a:tc>
                <a:tc>
                  <a:txBody>
                    <a:bodyPr/>
                    <a:lstStyle/>
                    <a:p>
                      <a:pPr marL="0" marR="0" lvl="0" indent="0" algn="l" rtl="0">
                        <a:spcBef>
                          <a:spcPts val="0"/>
                        </a:spcBef>
                        <a:spcAft>
                          <a:spcPts val="0"/>
                        </a:spcAft>
                        <a:buNone/>
                      </a:pPr>
                      <a:r>
                        <a:rPr lang="en-US" sz="1800" dirty="0">
                          <a:solidFill>
                            <a:srgbClr val="FF0000"/>
                          </a:solidFill>
                        </a:rPr>
                        <a:t>7</a:t>
                      </a:r>
                      <a:r>
                        <a:rPr lang="en-US" sz="1800" dirty="0">
                          <a:solidFill>
                            <a:srgbClr val="00607F"/>
                          </a:solidFill>
                        </a:rPr>
                        <a:t>/13</a:t>
                      </a:r>
                      <a:endParaRPr dirty="0"/>
                    </a:p>
                  </a:txBody>
                  <a:tcPr marL="91450" marR="91450" marT="45725" marB="45725"/>
                </a:tc>
                <a:tc>
                  <a:txBody>
                    <a:bodyPr/>
                    <a:lstStyle/>
                    <a:p>
                      <a:pPr marL="0" marR="0" lvl="0" indent="0" algn="l" rtl="0">
                        <a:spcBef>
                          <a:spcPts val="0"/>
                        </a:spcBef>
                        <a:spcAft>
                          <a:spcPts val="0"/>
                        </a:spcAft>
                        <a:buNone/>
                      </a:pPr>
                      <a:r>
                        <a:rPr lang="en-US" sz="1800" dirty="0">
                          <a:solidFill>
                            <a:srgbClr val="FF0000"/>
                          </a:solidFill>
                        </a:rPr>
                        <a:t>3</a:t>
                      </a:r>
                      <a:r>
                        <a:rPr lang="en-US" sz="1800" dirty="0">
                          <a:solidFill>
                            <a:srgbClr val="00607F"/>
                          </a:solidFill>
                        </a:rPr>
                        <a:t>/6</a:t>
                      </a:r>
                      <a:endParaRPr dirty="0"/>
                    </a:p>
                  </a:txBody>
                  <a:tcPr marL="91450" marR="91450" marT="45725" marB="45725"/>
                </a:tc>
                <a:extLst>
                  <a:ext uri="{0D108BD9-81ED-4DB2-BD59-A6C34878D82A}">
                    <a16:rowId xmlns:a16="http://schemas.microsoft.com/office/drawing/2014/main" val="10006"/>
                  </a:ext>
                </a:extLst>
              </a:tr>
              <a:tr h="370459">
                <a:tc>
                  <a:txBody>
                    <a:bodyPr/>
                    <a:lstStyle/>
                    <a:p>
                      <a:pPr marL="0" marR="0" lvl="0" indent="0" algn="l" rtl="0">
                        <a:spcBef>
                          <a:spcPts val="0"/>
                        </a:spcBef>
                        <a:spcAft>
                          <a:spcPts val="0"/>
                        </a:spcAft>
                        <a:buNone/>
                      </a:pPr>
                      <a:r>
                        <a:rPr lang="en-US" sz="1800"/>
                        <a:t>Imaging</a:t>
                      </a:r>
                      <a:endParaRPr/>
                    </a:p>
                  </a:txBody>
                  <a:tcPr marL="91450" marR="91450" marT="45725" marB="45725"/>
                </a:tc>
                <a:tc>
                  <a:txBody>
                    <a:bodyPr/>
                    <a:lstStyle/>
                    <a:p>
                      <a:pPr marL="0" marR="0" lvl="0" indent="0" algn="l" rtl="0">
                        <a:spcBef>
                          <a:spcPts val="0"/>
                        </a:spcBef>
                        <a:spcAft>
                          <a:spcPts val="0"/>
                        </a:spcAft>
                        <a:buNone/>
                      </a:pPr>
                      <a:r>
                        <a:rPr lang="en-US" sz="1800" dirty="0">
                          <a:solidFill>
                            <a:srgbClr val="FF0000"/>
                          </a:solidFill>
                        </a:rPr>
                        <a:t>10</a:t>
                      </a:r>
                      <a:r>
                        <a:rPr lang="en-US" sz="1800" dirty="0">
                          <a:solidFill>
                            <a:srgbClr val="00607F"/>
                          </a:solidFill>
                        </a:rPr>
                        <a:t>/15</a:t>
                      </a:r>
                      <a:endParaRPr dirty="0"/>
                    </a:p>
                  </a:txBody>
                  <a:tcPr marL="91450" marR="91450" marT="45725" marB="45725"/>
                </a:tc>
                <a:tc>
                  <a:txBody>
                    <a:bodyPr/>
                    <a:lstStyle/>
                    <a:p>
                      <a:pPr marL="0" marR="0" lvl="0" indent="0" algn="l" rtl="0">
                        <a:spcBef>
                          <a:spcPts val="0"/>
                        </a:spcBef>
                        <a:spcAft>
                          <a:spcPts val="0"/>
                        </a:spcAft>
                        <a:buNone/>
                      </a:pPr>
                      <a:r>
                        <a:rPr lang="en-US" sz="1800" dirty="0">
                          <a:solidFill>
                            <a:srgbClr val="FF0000"/>
                          </a:solidFill>
                        </a:rPr>
                        <a:t>9</a:t>
                      </a:r>
                      <a:r>
                        <a:rPr lang="en-US" sz="1800" dirty="0">
                          <a:solidFill>
                            <a:srgbClr val="00607F"/>
                          </a:solidFill>
                        </a:rPr>
                        <a:t>/17</a:t>
                      </a:r>
                      <a:endParaRPr dirty="0"/>
                    </a:p>
                  </a:txBody>
                  <a:tcPr marL="91450" marR="91450" marT="45725" marB="45725"/>
                </a:tc>
                <a:tc>
                  <a:txBody>
                    <a:bodyPr/>
                    <a:lstStyle/>
                    <a:p>
                      <a:pPr marL="0" marR="0" lvl="0" indent="0" algn="l" rtl="0">
                        <a:spcBef>
                          <a:spcPts val="0"/>
                        </a:spcBef>
                        <a:spcAft>
                          <a:spcPts val="0"/>
                        </a:spcAft>
                        <a:buNone/>
                      </a:pPr>
                      <a:r>
                        <a:rPr lang="en-US" sz="1800" dirty="0">
                          <a:solidFill>
                            <a:srgbClr val="FF0000"/>
                          </a:solidFill>
                        </a:rPr>
                        <a:t>3</a:t>
                      </a:r>
                      <a:r>
                        <a:rPr lang="en-US" sz="1800" dirty="0">
                          <a:solidFill>
                            <a:srgbClr val="00607F"/>
                          </a:solidFill>
                        </a:rPr>
                        <a:t>/10</a:t>
                      </a:r>
                      <a:endParaRPr dirty="0"/>
                    </a:p>
                  </a:txBody>
                  <a:tcPr marL="91450" marR="91450" marT="45725" marB="45725"/>
                </a:tc>
                <a:extLst>
                  <a:ext uri="{0D108BD9-81ED-4DB2-BD59-A6C34878D82A}">
                    <a16:rowId xmlns:a16="http://schemas.microsoft.com/office/drawing/2014/main" val="10007"/>
                  </a:ext>
                </a:extLst>
              </a:tr>
              <a:tr h="370459">
                <a:tc>
                  <a:txBody>
                    <a:bodyPr/>
                    <a:lstStyle/>
                    <a:p>
                      <a:pPr marL="0" marR="0" lvl="0" indent="0" algn="l" rtl="0">
                        <a:spcBef>
                          <a:spcPts val="0"/>
                        </a:spcBef>
                        <a:spcAft>
                          <a:spcPts val="0"/>
                        </a:spcAft>
                        <a:buNone/>
                      </a:pPr>
                      <a:r>
                        <a:rPr lang="en-US" sz="1800"/>
                        <a:t>Lumbar surgery</a:t>
                      </a:r>
                      <a:endParaRPr/>
                    </a:p>
                  </a:txBody>
                  <a:tcPr marL="91450" marR="91450" marT="45725" marB="45725"/>
                </a:tc>
                <a:tc>
                  <a:txBody>
                    <a:bodyPr/>
                    <a:lstStyle/>
                    <a:p>
                      <a:pPr marL="0" marR="0" lvl="0" indent="0" algn="l" rtl="0">
                        <a:spcBef>
                          <a:spcPts val="0"/>
                        </a:spcBef>
                        <a:spcAft>
                          <a:spcPts val="0"/>
                        </a:spcAft>
                        <a:buNone/>
                      </a:pPr>
                      <a:r>
                        <a:rPr lang="en-US" sz="1800" dirty="0">
                          <a:solidFill>
                            <a:srgbClr val="FF0000"/>
                          </a:solidFill>
                        </a:rPr>
                        <a:t>3</a:t>
                      </a:r>
                      <a:r>
                        <a:rPr lang="en-US" sz="1800" dirty="0">
                          <a:solidFill>
                            <a:srgbClr val="00607F"/>
                          </a:solidFill>
                        </a:rPr>
                        <a:t>/6</a:t>
                      </a:r>
                      <a:endParaRPr dirty="0"/>
                    </a:p>
                  </a:txBody>
                  <a:tcPr marL="91450" marR="91450" marT="45725" marB="45725"/>
                </a:tc>
                <a:tc>
                  <a:txBody>
                    <a:bodyPr/>
                    <a:lstStyle/>
                    <a:p>
                      <a:pPr marL="0" marR="0" lvl="0" indent="0" algn="l" rtl="0">
                        <a:spcBef>
                          <a:spcPts val="0"/>
                        </a:spcBef>
                        <a:spcAft>
                          <a:spcPts val="0"/>
                        </a:spcAft>
                        <a:buNone/>
                      </a:pPr>
                      <a:r>
                        <a:rPr lang="en-US" sz="1800" dirty="0">
                          <a:solidFill>
                            <a:srgbClr val="FF0000"/>
                          </a:solidFill>
                        </a:rPr>
                        <a:t>4</a:t>
                      </a:r>
                      <a:r>
                        <a:rPr lang="en-US" sz="1800" dirty="0">
                          <a:solidFill>
                            <a:schemeClr val="accent1">
                              <a:lumMod val="50000"/>
                            </a:schemeClr>
                          </a:solidFill>
                        </a:rPr>
                        <a:t>/10</a:t>
                      </a:r>
                      <a:endParaRPr dirty="0">
                        <a:solidFill>
                          <a:schemeClr val="accent1">
                            <a:lumMod val="50000"/>
                          </a:schemeClr>
                        </a:solidFill>
                      </a:endParaRPr>
                    </a:p>
                  </a:txBody>
                  <a:tcPr marL="91450" marR="91450" marT="45725" marB="45725"/>
                </a:tc>
                <a:tc>
                  <a:txBody>
                    <a:bodyPr/>
                    <a:lstStyle/>
                    <a:p>
                      <a:pPr marL="0" marR="0" lvl="0" indent="0" algn="l" rtl="0">
                        <a:spcBef>
                          <a:spcPts val="0"/>
                        </a:spcBef>
                        <a:spcAft>
                          <a:spcPts val="0"/>
                        </a:spcAft>
                        <a:buNone/>
                      </a:pPr>
                      <a:r>
                        <a:rPr lang="en-US" sz="1800" dirty="0">
                          <a:solidFill>
                            <a:srgbClr val="FF0000"/>
                          </a:solidFill>
                        </a:rPr>
                        <a:t>1</a:t>
                      </a:r>
                      <a:r>
                        <a:rPr lang="en-US" sz="1800" dirty="0">
                          <a:solidFill>
                            <a:srgbClr val="00607F"/>
                          </a:solidFill>
                        </a:rPr>
                        <a:t>/4</a:t>
                      </a:r>
                      <a:endParaRPr dirty="0"/>
                    </a:p>
                  </a:txBody>
                  <a:tcPr marL="91450" marR="91450" marT="45725" marB="45725"/>
                </a:tc>
                <a:extLst>
                  <a:ext uri="{0D108BD9-81ED-4DB2-BD59-A6C34878D82A}">
                    <a16:rowId xmlns:a16="http://schemas.microsoft.com/office/drawing/2014/main" val="10008"/>
                  </a:ext>
                </a:extLst>
              </a:tr>
            </a:tbl>
          </a:graphicData>
        </a:graphic>
      </p:graphicFrame>
      <p:sp>
        <p:nvSpPr>
          <p:cNvPr id="483" name="Google Shape;483;p60"/>
          <p:cNvSpPr txBox="1"/>
          <p:nvPr/>
        </p:nvSpPr>
        <p:spPr>
          <a:xfrm>
            <a:off x="321212" y="5133619"/>
            <a:ext cx="6553200"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00607F"/>
                </a:solidFill>
                <a:latin typeface="Arial"/>
                <a:ea typeface="Arial"/>
                <a:cs typeface="Arial"/>
                <a:sym typeface="Arial"/>
              </a:rPr>
              <a:t>Blue numbers indicate the total external reviews performed.</a:t>
            </a:r>
            <a:endParaRPr dirty="0"/>
          </a:p>
          <a:p>
            <a:pPr marL="0" marR="0" lvl="0" indent="0" algn="l" rtl="0">
              <a:spcBef>
                <a:spcPts val="0"/>
              </a:spcBef>
              <a:spcAft>
                <a:spcPts val="0"/>
              </a:spcAft>
              <a:buNone/>
            </a:pPr>
            <a:r>
              <a:rPr lang="en-US" sz="1800" dirty="0">
                <a:solidFill>
                  <a:srgbClr val="FF0000"/>
                </a:solidFill>
                <a:latin typeface="Arial"/>
                <a:ea typeface="Arial"/>
                <a:cs typeface="Arial"/>
                <a:sym typeface="Arial"/>
              </a:rPr>
              <a:t>Red numbers indicate times the IRO told the insurer to pay for the drug or service.</a:t>
            </a:r>
            <a:endParaRP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MORE INFORMATION ONLINE AND EXTERNAL REVIEW PORTAL</a:t>
            </a:r>
            <a:endParaRPr/>
          </a:p>
        </p:txBody>
      </p:sp>
      <p:sp>
        <p:nvSpPr>
          <p:cNvPr id="489" name="Google Shape;489;p6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Char char="•"/>
            </a:pPr>
            <a:r>
              <a:rPr lang="en-US" dirty="0"/>
              <a:t>Department of Insurance web page for health insurance appeals and external reviews: </a:t>
            </a:r>
            <a:r>
              <a:rPr lang="en-US" u="sng" dirty="0">
                <a:solidFill>
                  <a:schemeClr val="hlink"/>
                </a:solidFill>
                <a:hlinkClick r:id="rId3"/>
              </a:rPr>
              <a:t>https://doi.nebraska.gov/appealing-denied-health-claim</a:t>
            </a:r>
            <a:endParaRPr dirty="0"/>
          </a:p>
          <a:p>
            <a:pPr marL="742950" lvl="1" indent="-285750" algn="l" rtl="0">
              <a:spcBef>
                <a:spcPts val="360"/>
              </a:spcBef>
              <a:spcAft>
                <a:spcPts val="0"/>
              </a:spcAft>
              <a:buClr>
                <a:srgbClr val="00607F"/>
              </a:buClr>
              <a:buSzPts val="1800"/>
              <a:buChar char="–"/>
            </a:pPr>
            <a:r>
              <a:rPr lang="en-US" dirty="0">
                <a:solidFill>
                  <a:srgbClr val="00607F"/>
                </a:solidFill>
              </a:rPr>
              <a:t>Includes explanations of each step of an appeal and resources.</a:t>
            </a:r>
            <a:endParaRPr dirty="0"/>
          </a:p>
          <a:p>
            <a:pPr marL="342900" lvl="0" indent="-342900" algn="l" rtl="0">
              <a:spcBef>
                <a:spcPts val="360"/>
              </a:spcBef>
              <a:spcAft>
                <a:spcPts val="0"/>
              </a:spcAft>
              <a:buClr>
                <a:srgbClr val="00607F"/>
              </a:buClr>
              <a:buSzPts val="1800"/>
              <a:buChar char="•"/>
            </a:pPr>
            <a:r>
              <a:rPr lang="en-US" dirty="0"/>
              <a:t>Secure portal for online external reviews is linked on this page.</a:t>
            </a:r>
            <a:endParaRPr dirty="0"/>
          </a:p>
          <a:p>
            <a:pPr marL="342900" lvl="0" indent="-342900" algn="l" rtl="0">
              <a:spcBef>
                <a:spcPts val="360"/>
              </a:spcBef>
              <a:spcAft>
                <a:spcPts val="0"/>
              </a:spcAft>
              <a:buClr>
                <a:srgbClr val="00607F"/>
              </a:buClr>
              <a:buSzPts val="1800"/>
              <a:buChar char="•"/>
            </a:pPr>
            <a:r>
              <a:rPr lang="en-US" dirty="0"/>
              <a:t>Portal features:</a:t>
            </a:r>
            <a:endParaRPr dirty="0"/>
          </a:p>
          <a:p>
            <a:pPr marL="742950" lvl="1" indent="-285750" algn="l" rtl="0">
              <a:spcBef>
                <a:spcPts val="360"/>
              </a:spcBef>
              <a:spcAft>
                <a:spcPts val="0"/>
              </a:spcAft>
              <a:buClr>
                <a:srgbClr val="00607F"/>
              </a:buClr>
              <a:buSzPts val="1800"/>
              <a:buChar char="–"/>
            </a:pPr>
            <a:r>
              <a:rPr lang="en-US" dirty="0">
                <a:solidFill>
                  <a:srgbClr val="00607F"/>
                </a:solidFill>
              </a:rPr>
              <a:t>All users have verified credentials to keep information safe.</a:t>
            </a:r>
            <a:endParaRPr dirty="0"/>
          </a:p>
          <a:p>
            <a:pPr marL="742950" lvl="1" indent="-285750" algn="l" rtl="0">
              <a:spcBef>
                <a:spcPts val="360"/>
              </a:spcBef>
              <a:spcAft>
                <a:spcPts val="0"/>
              </a:spcAft>
              <a:buClr>
                <a:srgbClr val="00607F"/>
              </a:buClr>
              <a:buSzPts val="1800"/>
              <a:buChar char="–"/>
            </a:pPr>
            <a:r>
              <a:rPr lang="en-US" dirty="0">
                <a:solidFill>
                  <a:srgbClr val="00607F"/>
                </a:solidFill>
              </a:rPr>
              <a:t>External review paperwork is all completed online.</a:t>
            </a:r>
            <a:endParaRPr dirty="0"/>
          </a:p>
          <a:p>
            <a:pPr marL="742950" lvl="1" indent="-285750" algn="l" rtl="0">
              <a:spcBef>
                <a:spcPts val="360"/>
              </a:spcBef>
              <a:spcAft>
                <a:spcPts val="0"/>
              </a:spcAft>
              <a:buClr>
                <a:srgbClr val="00607F"/>
              </a:buClr>
              <a:buSzPts val="1800"/>
              <a:buChar char="–"/>
            </a:pPr>
            <a:r>
              <a:rPr lang="en-US" dirty="0">
                <a:solidFill>
                  <a:srgbClr val="00607F"/>
                </a:solidFill>
              </a:rPr>
              <a:t>Healthcare providers can complete paperwork and contribute additional information through the portal.</a:t>
            </a:r>
            <a:endParaRPr dirty="0"/>
          </a:p>
          <a:p>
            <a:pPr marL="742950" lvl="1" indent="-285750" algn="l" rtl="0">
              <a:spcBef>
                <a:spcPts val="360"/>
              </a:spcBef>
              <a:spcAft>
                <a:spcPts val="0"/>
              </a:spcAft>
              <a:buClr>
                <a:srgbClr val="00607F"/>
              </a:buClr>
              <a:buSzPts val="1800"/>
              <a:buChar char="–"/>
            </a:pPr>
            <a:r>
              <a:rPr lang="en-US" dirty="0">
                <a:solidFill>
                  <a:srgbClr val="00607F"/>
                </a:solidFill>
              </a:rPr>
              <a:t>Insurers provide information on the internal appeal in the portal.</a:t>
            </a:r>
            <a:endParaRPr dirty="0"/>
          </a:p>
          <a:p>
            <a:pPr marL="742950" lvl="1" indent="-285750" algn="l" rtl="0">
              <a:spcBef>
                <a:spcPts val="360"/>
              </a:spcBef>
              <a:spcAft>
                <a:spcPts val="0"/>
              </a:spcAft>
              <a:buClr>
                <a:srgbClr val="00607F"/>
              </a:buClr>
              <a:buSzPts val="1800"/>
              <a:buChar char="–"/>
            </a:pPr>
            <a:r>
              <a:rPr lang="en-US" dirty="0">
                <a:solidFill>
                  <a:srgbClr val="00607F"/>
                </a:solidFill>
              </a:rPr>
              <a:t>Independent Review Organizations issue their decisions through the portal to all participants’ email.</a:t>
            </a:r>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a:t>ADVICE FROM THE FRONT LINES</a:t>
            </a:r>
            <a:endParaRPr/>
          </a:p>
        </p:txBody>
      </p:sp>
      <p:sp>
        <p:nvSpPr>
          <p:cNvPr id="495" name="Google Shape;495;p6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TOP COMPLAINTS TO THE DEPARTMENT</a:t>
            </a:r>
            <a:endParaRPr/>
          </a:p>
        </p:txBody>
      </p:sp>
      <p:sp>
        <p:nvSpPr>
          <p:cNvPr id="501" name="Google Shape;501;p6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rgbClr val="00607F"/>
              </a:buClr>
              <a:buSzPct val="100000"/>
              <a:buChar char="•"/>
            </a:pPr>
            <a:r>
              <a:rPr lang="en-US"/>
              <a:t>Life and Health Insurance:</a:t>
            </a:r>
            <a:endParaRPr/>
          </a:p>
          <a:p>
            <a:pPr marL="742950" lvl="1" indent="-285750" algn="l" rtl="0">
              <a:spcBef>
                <a:spcPts val="333"/>
              </a:spcBef>
              <a:spcAft>
                <a:spcPts val="0"/>
              </a:spcAft>
              <a:buClr>
                <a:srgbClr val="00607F"/>
              </a:buClr>
              <a:buSzPct val="100000"/>
              <a:buChar char="–"/>
            </a:pPr>
            <a:r>
              <a:rPr lang="en-US">
                <a:solidFill>
                  <a:srgbClr val="00607F"/>
                </a:solidFill>
              </a:rPr>
              <a:t>Claim denied or delayed</a:t>
            </a:r>
            <a:endParaRPr/>
          </a:p>
          <a:p>
            <a:pPr marL="742950" lvl="1" indent="-285750" algn="l" rtl="0">
              <a:spcBef>
                <a:spcPts val="333"/>
              </a:spcBef>
              <a:spcAft>
                <a:spcPts val="0"/>
              </a:spcAft>
              <a:buClr>
                <a:srgbClr val="00607F"/>
              </a:buClr>
              <a:buSzPct val="100000"/>
              <a:buChar char="–"/>
            </a:pPr>
            <a:r>
              <a:rPr lang="en-US">
                <a:solidFill>
                  <a:srgbClr val="00607F"/>
                </a:solidFill>
              </a:rPr>
              <a:t>Premiums or billing</a:t>
            </a:r>
            <a:endParaRPr/>
          </a:p>
          <a:p>
            <a:pPr marL="742950" lvl="1" indent="-285750" algn="l" rtl="0">
              <a:spcBef>
                <a:spcPts val="333"/>
              </a:spcBef>
              <a:spcAft>
                <a:spcPts val="0"/>
              </a:spcAft>
              <a:buClr>
                <a:srgbClr val="00607F"/>
              </a:buClr>
              <a:buSzPct val="100000"/>
              <a:buChar char="–"/>
            </a:pPr>
            <a:r>
              <a:rPr lang="en-US">
                <a:solidFill>
                  <a:srgbClr val="00607F"/>
                </a:solidFill>
              </a:rPr>
              <a:t>Misrepresentations</a:t>
            </a:r>
            <a:endParaRPr/>
          </a:p>
          <a:p>
            <a:pPr marL="742950" lvl="1" indent="-285750" algn="l" rtl="0">
              <a:spcBef>
                <a:spcPts val="333"/>
              </a:spcBef>
              <a:spcAft>
                <a:spcPts val="0"/>
              </a:spcAft>
              <a:buClr>
                <a:srgbClr val="00607F"/>
              </a:buClr>
              <a:buSzPct val="100000"/>
              <a:buChar char="–"/>
            </a:pPr>
            <a:r>
              <a:rPr lang="en-US">
                <a:solidFill>
                  <a:srgbClr val="00607F"/>
                </a:solidFill>
              </a:rPr>
              <a:t>Coverage questions</a:t>
            </a:r>
            <a:endParaRPr/>
          </a:p>
          <a:p>
            <a:pPr marL="742950" lvl="1" indent="-285750" algn="l" rtl="0">
              <a:spcBef>
                <a:spcPts val="333"/>
              </a:spcBef>
              <a:spcAft>
                <a:spcPts val="0"/>
              </a:spcAft>
              <a:buClr>
                <a:srgbClr val="00607F"/>
              </a:buClr>
              <a:buSzPct val="100000"/>
              <a:buChar char="–"/>
            </a:pPr>
            <a:r>
              <a:rPr lang="en-US">
                <a:solidFill>
                  <a:srgbClr val="00607F"/>
                </a:solidFill>
              </a:rPr>
              <a:t>Life:</a:t>
            </a:r>
            <a:endParaRPr/>
          </a:p>
          <a:p>
            <a:pPr marL="1143000" lvl="2" indent="-228600" algn="l" rtl="0">
              <a:spcBef>
                <a:spcPts val="333"/>
              </a:spcBef>
              <a:spcAft>
                <a:spcPts val="0"/>
              </a:spcAft>
              <a:buClr>
                <a:srgbClr val="00607F"/>
              </a:buClr>
              <a:buSzPct val="100000"/>
              <a:buChar char="•"/>
            </a:pPr>
            <a:r>
              <a:rPr lang="en-US">
                <a:solidFill>
                  <a:srgbClr val="00607F"/>
                </a:solidFill>
              </a:rPr>
              <a:t>Cash value of policy, surrendering policies</a:t>
            </a:r>
            <a:endParaRPr/>
          </a:p>
          <a:p>
            <a:pPr marL="742950" lvl="1" indent="-285750" algn="l" rtl="0">
              <a:spcBef>
                <a:spcPts val="333"/>
              </a:spcBef>
              <a:spcAft>
                <a:spcPts val="0"/>
              </a:spcAft>
              <a:buClr>
                <a:srgbClr val="00607F"/>
              </a:buClr>
              <a:buSzPct val="100000"/>
              <a:buChar char="–"/>
            </a:pPr>
            <a:r>
              <a:rPr lang="en-US">
                <a:solidFill>
                  <a:srgbClr val="00607F"/>
                </a:solidFill>
              </a:rPr>
              <a:t>Health:</a:t>
            </a:r>
            <a:endParaRPr/>
          </a:p>
          <a:p>
            <a:pPr marL="1143000" lvl="2" indent="-228600" algn="l" rtl="0">
              <a:spcBef>
                <a:spcPts val="333"/>
              </a:spcBef>
              <a:spcAft>
                <a:spcPts val="0"/>
              </a:spcAft>
              <a:buClr>
                <a:srgbClr val="00607F"/>
              </a:buClr>
              <a:buSzPct val="100000"/>
              <a:buChar char="•"/>
            </a:pPr>
            <a:r>
              <a:rPr lang="en-US">
                <a:solidFill>
                  <a:srgbClr val="00607F"/>
                </a:solidFill>
              </a:rPr>
              <a:t>Out-of-network providers</a:t>
            </a:r>
            <a:endParaRPr/>
          </a:p>
          <a:p>
            <a:pPr marL="342900" lvl="0" indent="-342900" algn="l" rtl="0">
              <a:spcBef>
                <a:spcPts val="333"/>
              </a:spcBef>
              <a:spcAft>
                <a:spcPts val="0"/>
              </a:spcAft>
              <a:buClr>
                <a:srgbClr val="00607F"/>
              </a:buClr>
              <a:buSzPct val="100000"/>
              <a:buChar char="•"/>
            </a:pPr>
            <a:r>
              <a:rPr lang="en-US"/>
              <a:t>Property and Casualty Insurance:</a:t>
            </a:r>
            <a:endParaRPr/>
          </a:p>
          <a:p>
            <a:pPr marL="742950" lvl="1" indent="-285750" algn="l" rtl="0">
              <a:spcBef>
                <a:spcPts val="333"/>
              </a:spcBef>
              <a:spcAft>
                <a:spcPts val="0"/>
              </a:spcAft>
              <a:buClr>
                <a:srgbClr val="00607F"/>
              </a:buClr>
              <a:buSzPct val="100000"/>
              <a:buChar char="–"/>
            </a:pPr>
            <a:r>
              <a:rPr lang="en-US">
                <a:solidFill>
                  <a:srgbClr val="00607F"/>
                </a:solidFill>
              </a:rPr>
              <a:t>Auto:</a:t>
            </a:r>
            <a:endParaRPr/>
          </a:p>
          <a:p>
            <a:pPr marL="1143000" lvl="2" indent="-228600" algn="l" rtl="0">
              <a:spcBef>
                <a:spcPts val="333"/>
              </a:spcBef>
              <a:spcAft>
                <a:spcPts val="0"/>
              </a:spcAft>
              <a:buClr>
                <a:srgbClr val="00607F"/>
              </a:buClr>
              <a:buSzPct val="100000"/>
              <a:buChar char="•"/>
            </a:pPr>
            <a:r>
              <a:rPr lang="en-US">
                <a:solidFill>
                  <a:srgbClr val="00607F"/>
                </a:solidFill>
              </a:rPr>
              <a:t>Liability and comparative negligence</a:t>
            </a:r>
            <a:endParaRPr/>
          </a:p>
          <a:p>
            <a:pPr marL="1143000" lvl="2" indent="-228600" algn="l" rtl="0">
              <a:spcBef>
                <a:spcPts val="333"/>
              </a:spcBef>
              <a:spcAft>
                <a:spcPts val="0"/>
              </a:spcAft>
              <a:buClr>
                <a:srgbClr val="00607F"/>
              </a:buClr>
              <a:buSzPct val="100000"/>
              <a:buChar char="•"/>
            </a:pPr>
            <a:r>
              <a:rPr lang="en-US">
                <a:solidFill>
                  <a:srgbClr val="00607F"/>
                </a:solidFill>
              </a:rPr>
              <a:t>Total loss settlement</a:t>
            </a:r>
            <a:endParaRPr/>
          </a:p>
          <a:p>
            <a:pPr marL="742950" lvl="1" indent="-285750" algn="l" rtl="0">
              <a:spcBef>
                <a:spcPts val="333"/>
              </a:spcBef>
              <a:spcAft>
                <a:spcPts val="0"/>
              </a:spcAft>
              <a:buClr>
                <a:srgbClr val="00607F"/>
              </a:buClr>
              <a:buSzPct val="100000"/>
              <a:buChar char="–"/>
            </a:pPr>
            <a:r>
              <a:rPr lang="en-US">
                <a:solidFill>
                  <a:srgbClr val="00607F"/>
                </a:solidFill>
              </a:rPr>
              <a:t>Homeowners:</a:t>
            </a:r>
            <a:endParaRPr/>
          </a:p>
          <a:p>
            <a:pPr marL="1143000" lvl="2" indent="-228600" algn="l" rtl="0">
              <a:spcBef>
                <a:spcPts val="333"/>
              </a:spcBef>
              <a:spcAft>
                <a:spcPts val="0"/>
              </a:spcAft>
              <a:buClr>
                <a:srgbClr val="00607F"/>
              </a:buClr>
              <a:buSzPct val="100000"/>
              <a:buChar char="•"/>
            </a:pPr>
            <a:r>
              <a:rPr lang="en-US">
                <a:solidFill>
                  <a:srgbClr val="00607F"/>
                </a:solidFill>
              </a:rPr>
              <a:t>Roof damage vs. wear and tear</a:t>
            </a:r>
            <a:endParaRPr/>
          </a:p>
          <a:p>
            <a:pPr marL="1143000" lvl="2" indent="-228600" algn="l" rtl="0">
              <a:spcBef>
                <a:spcPts val="333"/>
              </a:spcBef>
              <a:spcAft>
                <a:spcPts val="0"/>
              </a:spcAft>
              <a:buClr>
                <a:srgbClr val="00607F"/>
              </a:buClr>
              <a:buSzPct val="100000"/>
              <a:buChar char="•"/>
            </a:pPr>
            <a:r>
              <a:rPr lang="en-US">
                <a:solidFill>
                  <a:srgbClr val="00607F"/>
                </a:solidFill>
              </a:rPr>
              <a:t>Siding matching</a:t>
            </a:r>
            <a:endParaRPr/>
          </a:p>
          <a:p>
            <a:pPr marL="1143000" lvl="2" indent="-228600" algn="l" rtl="0">
              <a:spcBef>
                <a:spcPts val="333"/>
              </a:spcBef>
              <a:spcAft>
                <a:spcPts val="0"/>
              </a:spcAft>
              <a:buClr>
                <a:srgbClr val="00607F"/>
              </a:buClr>
              <a:buSzPct val="100000"/>
              <a:buChar char="•"/>
            </a:pPr>
            <a:r>
              <a:rPr lang="en-US">
                <a:solidFill>
                  <a:srgbClr val="00607F"/>
                </a:solidFill>
              </a:rPr>
              <a:t>Ground water vs. sewer backup</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ADVICE FROM INVESTIGATORS</a:t>
            </a:r>
            <a:endParaRPr/>
          </a:p>
        </p:txBody>
      </p:sp>
      <p:sp>
        <p:nvSpPr>
          <p:cNvPr id="507" name="Google Shape;507;p64"/>
          <p:cNvSpPr txBox="1">
            <a:spLocks noGrp="1"/>
          </p:cNvSpPr>
          <p:nvPr>
            <p:ph type="body" idx="1"/>
          </p:nvPr>
        </p:nvSpPr>
        <p:spPr>
          <a:xfrm>
            <a:off x="457200" y="1524000"/>
            <a:ext cx="8229600" cy="472440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rgbClr val="00607F"/>
              </a:buClr>
              <a:buSzPts val="1800"/>
              <a:buChar char="•"/>
            </a:pPr>
            <a:r>
              <a:rPr lang="en-US"/>
              <a:t>Contact the Department of Insurance sooner rather than later with insurance issues.</a:t>
            </a:r>
            <a:endParaRPr/>
          </a:p>
          <a:p>
            <a:pPr marL="342900" lvl="0" indent="-342900" algn="l" rtl="0">
              <a:spcBef>
                <a:spcPts val="360"/>
              </a:spcBef>
              <a:spcAft>
                <a:spcPts val="0"/>
              </a:spcAft>
              <a:buClr>
                <a:srgbClr val="00607F"/>
              </a:buClr>
              <a:buSzPts val="1800"/>
              <a:buChar char="•"/>
            </a:pPr>
            <a:r>
              <a:rPr lang="en-US"/>
              <a:t>Consult with an agent when searching for ACA individual major medical insurance.</a:t>
            </a:r>
            <a:endParaRPr/>
          </a:p>
          <a:p>
            <a:pPr marL="742950" lvl="1" indent="-285750" algn="l" rtl="0">
              <a:spcBef>
                <a:spcPts val="360"/>
              </a:spcBef>
              <a:spcAft>
                <a:spcPts val="0"/>
              </a:spcAft>
              <a:buClr>
                <a:srgbClr val="00607F"/>
              </a:buClr>
              <a:buSzPts val="1800"/>
              <a:buChar char="–"/>
            </a:pPr>
            <a:r>
              <a:rPr lang="en-US">
                <a:solidFill>
                  <a:srgbClr val="00607F"/>
                </a:solidFill>
              </a:rPr>
              <a:t>Know what companies are selling ACA compliant health plans in Nebraska before searching for coverage.</a:t>
            </a:r>
            <a:endParaRPr/>
          </a:p>
          <a:p>
            <a:pPr marL="342900" lvl="0" indent="-342900" algn="l" rtl="0">
              <a:spcBef>
                <a:spcPts val="360"/>
              </a:spcBef>
              <a:spcAft>
                <a:spcPts val="0"/>
              </a:spcAft>
              <a:buClr>
                <a:srgbClr val="00607F"/>
              </a:buClr>
              <a:buSzPts val="1800"/>
              <a:buChar char="•"/>
            </a:pPr>
            <a:r>
              <a:rPr lang="en-US"/>
              <a:t>Health care providers can leave or join a network during the plan year, so verify the provider is in-network with each visit.</a:t>
            </a:r>
            <a:endParaRPr/>
          </a:p>
          <a:p>
            <a:pPr marL="342900" lvl="0" indent="-342900" algn="l" rtl="0">
              <a:spcBef>
                <a:spcPts val="360"/>
              </a:spcBef>
              <a:spcAft>
                <a:spcPts val="0"/>
              </a:spcAft>
              <a:buClr>
                <a:srgbClr val="00607F"/>
              </a:buClr>
              <a:buSzPts val="1800"/>
              <a:buChar char="•"/>
            </a:pPr>
            <a:r>
              <a:rPr lang="en-US">
                <a:solidFill>
                  <a:srgbClr val="00607F"/>
                </a:solidFill>
              </a:rPr>
              <a:t>Health insurance premiums should be paid in full, not partial payments.  </a:t>
            </a:r>
            <a:endParaRPr/>
          </a:p>
          <a:p>
            <a:pPr marL="742950" lvl="1" indent="-285750" algn="l" rtl="0">
              <a:spcBef>
                <a:spcPts val="360"/>
              </a:spcBef>
              <a:spcAft>
                <a:spcPts val="0"/>
              </a:spcAft>
              <a:buClr>
                <a:srgbClr val="00607F"/>
              </a:buClr>
              <a:buSzPts val="1800"/>
              <a:buChar char="–"/>
            </a:pPr>
            <a:r>
              <a:rPr lang="en-US">
                <a:solidFill>
                  <a:srgbClr val="00607F"/>
                </a:solidFill>
              </a:rPr>
              <a:t>This will avoid policy termination for failure to fully pay.</a:t>
            </a:r>
            <a:endParaRPr/>
          </a:p>
          <a:p>
            <a:pPr marL="742950" lvl="1" indent="-285750" algn="l" rtl="0">
              <a:spcBef>
                <a:spcPts val="360"/>
              </a:spcBef>
              <a:spcAft>
                <a:spcPts val="0"/>
              </a:spcAft>
              <a:buClr>
                <a:srgbClr val="00607F"/>
              </a:buClr>
              <a:buSzPts val="1800"/>
              <a:buChar char="–"/>
            </a:pPr>
            <a:r>
              <a:rPr lang="en-US">
                <a:solidFill>
                  <a:srgbClr val="00607F"/>
                </a:solidFill>
              </a:rPr>
              <a:t>Understand that the grace period will not last forever, it is important to keep current on payments.</a:t>
            </a:r>
            <a:endParaRPr/>
          </a:p>
          <a:p>
            <a:pPr marL="342900" lvl="0" indent="-342900" algn="l" rtl="0">
              <a:spcBef>
                <a:spcPts val="360"/>
              </a:spcBef>
              <a:spcAft>
                <a:spcPts val="0"/>
              </a:spcAft>
              <a:buClr>
                <a:srgbClr val="00607F"/>
              </a:buClr>
              <a:buSzPts val="1800"/>
              <a:buChar char="•"/>
            </a:pPr>
            <a:r>
              <a:rPr lang="en-US"/>
              <a:t>Ask questions and know what you are buying.  </a:t>
            </a:r>
            <a:endParaRPr/>
          </a:p>
          <a:p>
            <a:pPr marL="742950" lvl="1" indent="-285750" algn="l" rtl="0">
              <a:spcBef>
                <a:spcPts val="360"/>
              </a:spcBef>
              <a:spcAft>
                <a:spcPts val="0"/>
              </a:spcAft>
              <a:buClr>
                <a:srgbClr val="00607F"/>
              </a:buClr>
              <a:buSzPts val="1800"/>
              <a:buChar char="–"/>
            </a:pPr>
            <a:r>
              <a:rPr lang="en-US">
                <a:solidFill>
                  <a:srgbClr val="00607F"/>
                </a:solidFill>
              </a:rPr>
              <a:t>Lower premiums for health insurance typically mean the plan is not as comprehensive as an ACA major medical policy.</a:t>
            </a:r>
            <a:endParaRPr/>
          </a:p>
          <a:p>
            <a:pPr marL="342900" lvl="0" indent="-342900" algn="l" rtl="0">
              <a:spcBef>
                <a:spcPts val="360"/>
              </a:spcBef>
              <a:spcAft>
                <a:spcPts val="0"/>
              </a:spcAft>
              <a:buClr>
                <a:srgbClr val="00607F"/>
              </a:buClr>
              <a:buSzPts val="1800"/>
              <a:buChar char="•"/>
            </a:pPr>
            <a:r>
              <a:rPr lang="en-US"/>
              <a:t>Check your life insurance beneficiary designations.</a:t>
            </a:r>
            <a:endParaRPr/>
          </a:p>
          <a:p>
            <a:pPr marL="342900" lvl="0" indent="-228600" algn="l" rtl="0">
              <a:spcBef>
                <a:spcPts val="360"/>
              </a:spcBef>
              <a:spcAft>
                <a:spcPts val="0"/>
              </a:spcAft>
              <a:buClr>
                <a:srgbClr val="00607F"/>
              </a:buClr>
              <a:buSzPts val="1800"/>
              <a:buNone/>
            </a:pPr>
            <a:endParaRPr/>
          </a:p>
          <a:p>
            <a:pPr marL="342900" lvl="0" indent="-228600" algn="l" rtl="0">
              <a:spcBef>
                <a:spcPts val="360"/>
              </a:spcBef>
              <a:spcAft>
                <a:spcPts val="0"/>
              </a:spcAft>
              <a:buClr>
                <a:srgbClr val="00607F"/>
              </a:buClr>
              <a:buSzPts val="1800"/>
              <a:buNone/>
            </a:pP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6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MORE ADVICE FROM INVESTIGATORS</a:t>
            </a:r>
            <a:endParaRPr/>
          </a:p>
        </p:txBody>
      </p:sp>
      <p:sp>
        <p:nvSpPr>
          <p:cNvPr id="513" name="Google Shape;513;p6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Char char="•"/>
            </a:pPr>
            <a:r>
              <a:rPr lang="en-US"/>
              <a:t>If your vehicle is totaled, the company does not owe you for a replacement vehicle.</a:t>
            </a:r>
            <a:endParaRPr/>
          </a:p>
          <a:p>
            <a:pPr marL="742950" lvl="1" indent="-285750" algn="l" rtl="0">
              <a:spcBef>
                <a:spcPts val="360"/>
              </a:spcBef>
              <a:spcAft>
                <a:spcPts val="0"/>
              </a:spcAft>
              <a:buClr>
                <a:srgbClr val="00607F"/>
              </a:buClr>
              <a:buSzPts val="1800"/>
              <a:buChar char="–"/>
            </a:pPr>
            <a:r>
              <a:rPr lang="en-US">
                <a:solidFill>
                  <a:srgbClr val="00607F"/>
                </a:solidFill>
              </a:rPr>
              <a:t>It will pay you the actual cash value (ACV) of your vehicle.</a:t>
            </a:r>
            <a:endParaRPr/>
          </a:p>
          <a:p>
            <a:pPr marL="742950" lvl="1" indent="-285750" algn="l" rtl="0">
              <a:spcBef>
                <a:spcPts val="360"/>
              </a:spcBef>
              <a:spcAft>
                <a:spcPts val="0"/>
              </a:spcAft>
              <a:buClr>
                <a:srgbClr val="00607F"/>
              </a:buClr>
              <a:buSzPts val="1800"/>
              <a:buChar char="–"/>
            </a:pPr>
            <a:r>
              <a:rPr lang="en-US">
                <a:solidFill>
                  <a:srgbClr val="00607F"/>
                </a:solidFill>
              </a:rPr>
              <a:t>The ACV is what your vehicle was worth before it was totaled.</a:t>
            </a:r>
            <a:endParaRPr/>
          </a:p>
          <a:p>
            <a:pPr marL="342900" lvl="0" indent="-342900" algn="l" rtl="0">
              <a:spcBef>
                <a:spcPts val="360"/>
              </a:spcBef>
              <a:spcAft>
                <a:spcPts val="0"/>
              </a:spcAft>
              <a:buClr>
                <a:srgbClr val="00607F"/>
              </a:buClr>
              <a:buSzPts val="1800"/>
              <a:buChar char="•"/>
            </a:pPr>
            <a:r>
              <a:rPr lang="en-US"/>
              <a:t>Nebraska law allows the use of aftermarket parts to repair vehicles.  </a:t>
            </a:r>
            <a:endParaRPr/>
          </a:p>
          <a:p>
            <a:pPr marL="742950" lvl="1" indent="-285750" algn="l" rtl="0">
              <a:spcBef>
                <a:spcPts val="360"/>
              </a:spcBef>
              <a:spcAft>
                <a:spcPts val="0"/>
              </a:spcAft>
              <a:buClr>
                <a:srgbClr val="00607F"/>
              </a:buClr>
              <a:buSzPts val="1800"/>
              <a:buChar char="–"/>
            </a:pPr>
            <a:r>
              <a:rPr lang="en-US">
                <a:solidFill>
                  <a:srgbClr val="00607F"/>
                </a:solidFill>
              </a:rPr>
              <a:t>The parts must be of equal kind, fit, and quality.  </a:t>
            </a:r>
            <a:endParaRPr/>
          </a:p>
          <a:p>
            <a:pPr marL="742950" lvl="1" indent="-285750" algn="l" rtl="0">
              <a:spcBef>
                <a:spcPts val="360"/>
              </a:spcBef>
              <a:spcAft>
                <a:spcPts val="0"/>
              </a:spcAft>
              <a:buClr>
                <a:srgbClr val="00607F"/>
              </a:buClr>
              <a:buSzPts val="1800"/>
              <a:buChar char="–"/>
            </a:pPr>
            <a:r>
              <a:rPr lang="en-US">
                <a:solidFill>
                  <a:srgbClr val="00607F"/>
                </a:solidFill>
              </a:rPr>
              <a:t>If you want the original equipment manufacturer (OEM) parts, you will pay the difference in cost.</a:t>
            </a:r>
            <a:endParaRPr/>
          </a:p>
          <a:p>
            <a:pPr marL="342900" lvl="0" indent="-342900" algn="l" rtl="0">
              <a:spcBef>
                <a:spcPts val="360"/>
              </a:spcBef>
              <a:spcAft>
                <a:spcPts val="0"/>
              </a:spcAft>
              <a:buClr>
                <a:srgbClr val="00607F"/>
              </a:buClr>
              <a:buSzPts val="1800"/>
              <a:buChar char="•"/>
            </a:pPr>
            <a:r>
              <a:rPr lang="en-US"/>
              <a:t>Before you hire a public adjuster, make sure you completely understand the contract and the fee you will be charged.</a:t>
            </a:r>
            <a:endParaRPr/>
          </a:p>
          <a:p>
            <a:pPr marL="342900" lvl="0" indent="-228600" algn="l" rtl="0">
              <a:spcBef>
                <a:spcPts val="360"/>
              </a:spcBef>
              <a:spcAft>
                <a:spcPts val="0"/>
              </a:spcAft>
              <a:buClr>
                <a:srgbClr val="00607F"/>
              </a:buClr>
              <a:buSzPts val="1800"/>
              <a:buNone/>
            </a:pPr>
            <a:endParaRPr/>
          </a:p>
          <a:p>
            <a:pPr marL="342900" lvl="0" indent="-228600" algn="l" rtl="0">
              <a:spcBef>
                <a:spcPts val="360"/>
              </a:spcBef>
              <a:spcAft>
                <a:spcPts val="0"/>
              </a:spcAft>
              <a:buClr>
                <a:srgbClr val="00607F"/>
              </a:buClr>
              <a:buSzPts val="1800"/>
              <a:buNone/>
            </a:pPr>
            <a:endParaRPr/>
          </a:p>
          <a:p>
            <a:pPr marL="342900" lvl="0" indent="-228600" algn="l" rtl="0">
              <a:spcBef>
                <a:spcPts val="360"/>
              </a:spcBef>
              <a:spcAft>
                <a:spcPts val="0"/>
              </a:spcAft>
              <a:buClr>
                <a:srgbClr val="00607F"/>
              </a:buClr>
              <a:buSzPts val="1800"/>
              <a:buNone/>
            </a:pP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6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MORE ADVICE FROM INVESTIGATORS</a:t>
            </a:r>
            <a:endParaRPr/>
          </a:p>
        </p:txBody>
      </p:sp>
      <p:sp>
        <p:nvSpPr>
          <p:cNvPr id="519" name="Google Shape;519;p6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Char char="•"/>
            </a:pPr>
            <a:r>
              <a:rPr lang="en-US"/>
              <a:t>Nebraska law does not require an insurance company to provide you with a rental car if you are a third-party claimant in an accident.</a:t>
            </a:r>
            <a:endParaRPr/>
          </a:p>
          <a:p>
            <a:pPr marL="742950" lvl="1" indent="-285750" algn="l" rtl="0">
              <a:spcBef>
                <a:spcPts val="360"/>
              </a:spcBef>
              <a:spcAft>
                <a:spcPts val="0"/>
              </a:spcAft>
              <a:buClr>
                <a:srgbClr val="00607F"/>
              </a:buClr>
              <a:buSzPts val="1800"/>
              <a:buChar char="–"/>
            </a:pPr>
            <a:r>
              <a:rPr lang="en-US">
                <a:solidFill>
                  <a:srgbClr val="00607F"/>
                </a:solidFill>
              </a:rPr>
              <a:t>The at-fault driver’s insurer may provide a rental car to you as a courtesy if that insurer accepts liability for the accident.</a:t>
            </a:r>
            <a:endParaRPr/>
          </a:p>
          <a:p>
            <a:pPr marL="742950" lvl="1" indent="-285750" algn="l" rtl="0">
              <a:spcBef>
                <a:spcPts val="360"/>
              </a:spcBef>
              <a:spcAft>
                <a:spcPts val="0"/>
              </a:spcAft>
              <a:buClr>
                <a:srgbClr val="00607F"/>
              </a:buClr>
              <a:buSzPts val="1800"/>
              <a:buChar char="–"/>
            </a:pPr>
            <a:r>
              <a:rPr lang="en-US">
                <a:solidFill>
                  <a:srgbClr val="00607F"/>
                </a:solidFill>
              </a:rPr>
              <a:t>The only time rental coverage is given is if you have purchased rental car coverage under your own policy.</a:t>
            </a:r>
            <a:endParaRPr/>
          </a:p>
          <a:p>
            <a:pPr marL="342900" lvl="0" indent="-342900" algn="l" rtl="0">
              <a:spcBef>
                <a:spcPts val="360"/>
              </a:spcBef>
              <a:spcAft>
                <a:spcPts val="0"/>
              </a:spcAft>
              <a:buClr>
                <a:srgbClr val="00607F"/>
              </a:buClr>
              <a:buSzPts val="1800"/>
              <a:buChar char="•"/>
            </a:pPr>
            <a:r>
              <a:rPr lang="en-US"/>
              <a:t>The Department of Insurance:</a:t>
            </a:r>
            <a:endParaRPr/>
          </a:p>
          <a:p>
            <a:pPr marL="742950" lvl="1" indent="-285750" algn="l" rtl="0">
              <a:spcBef>
                <a:spcPts val="360"/>
              </a:spcBef>
              <a:spcAft>
                <a:spcPts val="0"/>
              </a:spcAft>
              <a:buClr>
                <a:srgbClr val="00607F"/>
              </a:buClr>
              <a:buSzPts val="1800"/>
              <a:buChar char="–"/>
            </a:pPr>
            <a:r>
              <a:rPr lang="en-US">
                <a:solidFill>
                  <a:srgbClr val="00607F"/>
                </a:solidFill>
              </a:rPr>
              <a:t>Does not mediate claims settlements and cannot force your insurer to pay a claim.</a:t>
            </a:r>
            <a:endParaRPr/>
          </a:p>
          <a:p>
            <a:pPr marL="742950" lvl="1" indent="-285750" algn="l" rtl="0">
              <a:spcBef>
                <a:spcPts val="360"/>
              </a:spcBef>
              <a:spcAft>
                <a:spcPts val="0"/>
              </a:spcAft>
              <a:buClr>
                <a:srgbClr val="00607F"/>
              </a:buClr>
              <a:buSzPts val="1800"/>
              <a:buChar char="–"/>
            </a:pPr>
            <a:r>
              <a:rPr lang="en-US">
                <a:solidFill>
                  <a:srgbClr val="00607F"/>
                </a:solidFill>
              </a:rPr>
              <a:t>Will investigate a company’s claim handling to ensure a thorough claims investigation was done in accordance with applicable laws and regulations.</a:t>
            </a:r>
            <a:endParaRPr/>
          </a:p>
          <a:p>
            <a:pPr marL="342900" lvl="0" indent="-228600" algn="l" rtl="0">
              <a:spcBef>
                <a:spcPts val="360"/>
              </a:spcBef>
              <a:spcAft>
                <a:spcPts val="0"/>
              </a:spcAft>
              <a:buClr>
                <a:srgbClr val="00607F"/>
              </a:buClr>
              <a:buSzPts val="1800"/>
              <a:buNone/>
            </a:pP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LIFE INSURANCE POLICY LOCATOR</a:t>
            </a:r>
            <a:endParaRPr/>
          </a:p>
        </p:txBody>
      </p:sp>
      <p:sp>
        <p:nvSpPr>
          <p:cNvPr id="525" name="Google Shape;525;p6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Char char="•"/>
            </a:pPr>
            <a:r>
              <a:rPr lang="en-US"/>
              <a:t>The NAIC Life Policy Locator can help find life insurance policies and annuity contracts of a deceased family member or close relationship.</a:t>
            </a:r>
            <a:endParaRPr/>
          </a:p>
          <a:p>
            <a:pPr marL="342900" lvl="0" indent="-342900" algn="l" rtl="0">
              <a:spcBef>
                <a:spcPts val="360"/>
              </a:spcBef>
              <a:spcAft>
                <a:spcPts val="0"/>
              </a:spcAft>
              <a:buClr>
                <a:srgbClr val="00607F"/>
              </a:buClr>
              <a:buSzPts val="1800"/>
              <a:buChar char="•"/>
            </a:pPr>
            <a:r>
              <a:rPr lang="en-US"/>
              <a:t>The Life Insurance Policy Locator has matched more than $1 billion in life insurance benefits and annuities to beneficiaries.</a:t>
            </a:r>
            <a:endParaRPr/>
          </a:p>
          <a:p>
            <a:pPr marL="342900" lvl="0" indent="-342900" algn="l" rtl="0">
              <a:spcBef>
                <a:spcPts val="360"/>
              </a:spcBef>
              <a:spcAft>
                <a:spcPts val="0"/>
              </a:spcAft>
              <a:buClr>
                <a:srgbClr val="00607F"/>
              </a:buClr>
              <a:buSzPts val="1800"/>
              <a:buChar char="•"/>
            </a:pPr>
            <a:r>
              <a:rPr lang="en-US"/>
              <a:t>When a request is received, the NAIC will:</a:t>
            </a:r>
            <a:endParaRPr/>
          </a:p>
          <a:p>
            <a:pPr marL="742950" lvl="1" indent="-285750" algn="l" rtl="0">
              <a:spcBef>
                <a:spcPts val="360"/>
              </a:spcBef>
              <a:spcAft>
                <a:spcPts val="0"/>
              </a:spcAft>
              <a:buClr>
                <a:srgbClr val="00607F"/>
              </a:buClr>
              <a:buSzPts val="1800"/>
              <a:buChar char="–"/>
            </a:pPr>
            <a:r>
              <a:rPr lang="en-US">
                <a:solidFill>
                  <a:srgbClr val="00607F"/>
                </a:solidFill>
              </a:rPr>
              <a:t>Ask participating companies to search their records to determine whether they have a life insurance policy or annuity contract in the name of the deceased you entered.</a:t>
            </a:r>
            <a:endParaRPr/>
          </a:p>
          <a:p>
            <a:pPr marL="742950" lvl="1" indent="-285750" algn="l" rtl="0">
              <a:spcBef>
                <a:spcPts val="360"/>
              </a:spcBef>
              <a:spcAft>
                <a:spcPts val="0"/>
              </a:spcAft>
              <a:buClr>
                <a:srgbClr val="00607F"/>
              </a:buClr>
              <a:buSzPts val="1800"/>
              <a:buChar char="–"/>
            </a:pPr>
            <a:r>
              <a:rPr lang="en-US">
                <a:solidFill>
                  <a:srgbClr val="00607F"/>
                </a:solidFill>
              </a:rPr>
              <a:t>Ask participating companies that have policy information to respond to you, as the requestor, if you are the designated beneficiary or are authorized to receive information.</a:t>
            </a:r>
            <a:endParaRPr/>
          </a:p>
          <a:p>
            <a:pPr marL="342900" lvl="0" indent="-342900" algn="l" rtl="0">
              <a:spcBef>
                <a:spcPts val="360"/>
              </a:spcBef>
              <a:spcAft>
                <a:spcPts val="0"/>
              </a:spcAft>
              <a:buClr>
                <a:srgbClr val="00607F"/>
              </a:buClr>
              <a:buSzPts val="1800"/>
              <a:buChar char="•"/>
            </a:pPr>
            <a:r>
              <a:rPr lang="en-US"/>
              <a:t>Online at </a:t>
            </a:r>
            <a:r>
              <a:rPr lang="en-US" u="sng">
                <a:solidFill>
                  <a:schemeClr val="hlink"/>
                </a:solidFill>
                <a:hlinkClick r:id="rId3"/>
              </a:rPr>
              <a:t>https://eapps.naic.org/life-policy-locator/#/welcome</a:t>
            </a:r>
            <a:endParaRPr/>
          </a:p>
          <a:p>
            <a:pPr marL="342900" lvl="0" indent="-228600" algn="l" rtl="0">
              <a:spcBef>
                <a:spcPts val="360"/>
              </a:spcBef>
              <a:spcAft>
                <a:spcPts val="0"/>
              </a:spcAft>
              <a:buClr>
                <a:srgbClr val="00607F"/>
              </a:buClr>
              <a:buSzPts val="1800"/>
              <a:buNone/>
            </a:pP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6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a:t>MULTI-STATE INVESTIGATIONS</a:t>
            </a:r>
            <a:endParaRPr/>
          </a:p>
        </p:txBody>
      </p:sp>
      <p:sp>
        <p:nvSpPr>
          <p:cNvPr id="531" name="Google Shape;531;p6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r>
              <a:rPr lang="en-US"/>
              <a:t>Martin Swanson, Deputy Director and General Counsel</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COVID-19, INVESTIGATIONS INTO PRICE GOUGING AND DOUBLE BILLING</a:t>
            </a:r>
            <a:endParaRPr/>
          </a:p>
        </p:txBody>
      </p:sp>
      <p:sp>
        <p:nvSpPr>
          <p:cNvPr id="537" name="Google Shape;537;p6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rgbClr val="00607F"/>
              </a:buClr>
              <a:buSzPts val="1800"/>
              <a:buChar char="•"/>
            </a:pPr>
            <a:r>
              <a:rPr lang="en-US"/>
              <a:t>When Congress wrote the law to ensure that Americans wouldn’t have to pay for coronavirus testing, it required insurers to pay certain laboratories whatever “cash price” they listed online for the tests, with no limit on what that might be.</a:t>
            </a:r>
            <a:endParaRPr/>
          </a:p>
          <a:p>
            <a:pPr marL="742950" lvl="1" indent="-285750" algn="l" rtl="0">
              <a:spcBef>
                <a:spcPts val="360"/>
              </a:spcBef>
              <a:spcAft>
                <a:spcPts val="0"/>
              </a:spcAft>
              <a:buClr>
                <a:srgbClr val="00607F"/>
              </a:buClr>
              <a:buSzPts val="1800"/>
              <a:buChar char="–"/>
            </a:pPr>
            <a:r>
              <a:rPr lang="en-US">
                <a:solidFill>
                  <a:srgbClr val="00607F"/>
                </a:solidFill>
              </a:rPr>
              <a:t>Americans could ultimately pay some of the cost of expensive coronavirus tests in the form of higher insurance premiums.</a:t>
            </a:r>
            <a:endParaRPr/>
          </a:p>
          <a:p>
            <a:pPr marL="342900" lvl="0" indent="-342900" algn="l" rtl="0">
              <a:spcBef>
                <a:spcPts val="360"/>
              </a:spcBef>
              <a:spcAft>
                <a:spcPts val="0"/>
              </a:spcAft>
              <a:buClr>
                <a:srgbClr val="00607F"/>
              </a:buClr>
              <a:buSzPts val="1800"/>
              <a:buChar char="•"/>
            </a:pPr>
            <a:r>
              <a:rPr lang="en-US"/>
              <a:t>Many health insurers have refused to pay high test charges, some contending that the laboratory is price-gouging during a public health crisis.</a:t>
            </a:r>
            <a:endParaRPr/>
          </a:p>
          <a:p>
            <a:pPr marL="742950" lvl="1" indent="-285750" algn="l" rtl="0">
              <a:spcBef>
                <a:spcPts val="360"/>
              </a:spcBef>
              <a:spcAft>
                <a:spcPts val="0"/>
              </a:spcAft>
              <a:buClr>
                <a:srgbClr val="00607F"/>
              </a:buClr>
              <a:buSzPts val="1800"/>
              <a:buChar char="–"/>
            </a:pPr>
            <a:r>
              <a:rPr lang="en-US">
                <a:solidFill>
                  <a:srgbClr val="00607F"/>
                </a:solidFill>
              </a:rPr>
              <a:t>Example: a $380 test compared to a $20 rapid test at the drugstore.</a:t>
            </a:r>
            <a:endParaRPr/>
          </a:p>
          <a:p>
            <a:pPr marL="342900" lvl="0" indent="-342900" algn="l" rtl="0">
              <a:spcBef>
                <a:spcPts val="360"/>
              </a:spcBef>
              <a:spcAft>
                <a:spcPts val="0"/>
              </a:spcAft>
              <a:buClr>
                <a:srgbClr val="00607F"/>
              </a:buClr>
              <a:buSzPts val="1800"/>
              <a:buChar char="•"/>
            </a:pPr>
            <a:r>
              <a:rPr lang="en-US"/>
              <a:t>Another complaint: rapid antigen tests combined with an antibody test.</a:t>
            </a:r>
            <a:endParaRPr/>
          </a:p>
          <a:p>
            <a:pPr marL="742950" lvl="1" indent="-285750" algn="l" rtl="0">
              <a:spcBef>
                <a:spcPts val="360"/>
              </a:spcBef>
              <a:spcAft>
                <a:spcPts val="0"/>
              </a:spcAft>
              <a:buClr>
                <a:srgbClr val="00607F"/>
              </a:buClr>
              <a:buSzPts val="1800"/>
              <a:buChar char="–"/>
            </a:pPr>
            <a:r>
              <a:rPr lang="en-US">
                <a:solidFill>
                  <a:srgbClr val="00607F"/>
                </a:solidFill>
              </a:rPr>
              <a:t>There is little reason to order both of those tests on the same day, say some doctors.  The tests serve different purposes, and would not be systematically ordered as a result of suspected Covid exposure.</a:t>
            </a:r>
            <a:endParaRPr/>
          </a:p>
          <a:p>
            <a:pPr marL="742950" lvl="1" indent="-285750" algn="l" rtl="0">
              <a:spcBef>
                <a:spcPts val="360"/>
              </a:spcBef>
              <a:spcAft>
                <a:spcPts val="0"/>
              </a:spcAft>
              <a:buClr>
                <a:srgbClr val="00607F"/>
              </a:buClr>
              <a:buSzPts val="1800"/>
              <a:buChar char="–"/>
            </a:pPr>
            <a:r>
              <a:rPr lang="en-US">
                <a:solidFill>
                  <a:srgbClr val="00607F"/>
                </a:solidFill>
              </a:rPr>
              <a:t>The lab responded that patients are offered a menu of tests and can choose which one to get.</a:t>
            </a:r>
            <a:endParaRPr/>
          </a:p>
          <a:p>
            <a:pPr marL="342900" lvl="0" indent="-342900" algn="l" rtl="0">
              <a:spcBef>
                <a:spcPts val="360"/>
              </a:spcBef>
              <a:spcAft>
                <a:spcPts val="0"/>
              </a:spcAft>
              <a:buClr>
                <a:srgbClr val="00607F"/>
              </a:buClr>
              <a:buSzPts val="1800"/>
              <a:buChar char="•"/>
            </a:pPr>
            <a:r>
              <a:rPr lang="en-US"/>
              <a:t>This issue will play out in the courts.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7"/>
          <p:cNvSpPr txBox="1">
            <a:spLocks noGrp="1"/>
          </p:cNvSpPr>
          <p:nvPr>
            <p:ph type="body" idx="1"/>
          </p:nvPr>
        </p:nvSpPr>
        <p:spPr>
          <a:xfrm>
            <a:off x="457200" y="304800"/>
            <a:ext cx="8458200" cy="5821363"/>
          </a:xfrm>
          <a:prstGeom prst="rect">
            <a:avLst/>
          </a:prstGeom>
          <a:noFill/>
          <a:ln>
            <a:noFill/>
          </a:ln>
        </p:spPr>
        <p:txBody>
          <a:bodyPr spcFirstLastPara="1" wrap="square" lIns="91425" tIns="45700" rIns="91425" bIns="45700" anchor="t" anchorCtr="0">
            <a:normAutofit fontScale="85000" lnSpcReduction="10000"/>
          </a:bodyPr>
          <a:lstStyle/>
          <a:p>
            <a:pPr marL="0" lvl="0" indent="0" algn="ctr" rtl="0">
              <a:spcBef>
                <a:spcPts val="0"/>
              </a:spcBef>
              <a:spcAft>
                <a:spcPts val="0"/>
              </a:spcAft>
              <a:buClr>
                <a:srgbClr val="FF0000"/>
              </a:buClr>
              <a:buSzPct val="100000"/>
              <a:buNone/>
            </a:pPr>
            <a:r>
              <a:rPr lang="en-US" sz="4000">
                <a:solidFill>
                  <a:srgbClr val="FF0000"/>
                </a:solidFill>
              </a:rPr>
              <a:t>Open Enrollment for plan year 2022 is from November 1, 2021 to January 15, 2022.</a:t>
            </a:r>
            <a:endParaRPr/>
          </a:p>
          <a:p>
            <a:pPr marL="342900" lvl="0" indent="-308610" algn="l" rtl="0">
              <a:spcBef>
                <a:spcPts val="720"/>
              </a:spcBef>
              <a:spcAft>
                <a:spcPts val="0"/>
              </a:spcAft>
              <a:buClr>
                <a:srgbClr val="00607F"/>
              </a:buClr>
              <a:buSzPct val="100000"/>
              <a:buChar char="•"/>
            </a:pPr>
            <a:r>
              <a:rPr lang="en-US" sz="3600"/>
              <a:t>Coverage begins January 1, 2022 if you enroll by December 15.</a:t>
            </a:r>
            <a:endParaRPr sz="3600"/>
          </a:p>
          <a:p>
            <a:pPr marL="342900" lvl="0" indent="-308610" algn="l" rtl="0">
              <a:spcBef>
                <a:spcPts val="720"/>
              </a:spcBef>
              <a:spcAft>
                <a:spcPts val="0"/>
              </a:spcAft>
              <a:buClr>
                <a:srgbClr val="00607F"/>
              </a:buClr>
              <a:buSzPct val="100000"/>
              <a:buChar char="•"/>
            </a:pPr>
            <a:r>
              <a:rPr lang="en-US" sz="3600"/>
              <a:t>Coverage begins February 1, 2022 if you enroll between December 15 and January 15.</a:t>
            </a:r>
            <a:endParaRPr/>
          </a:p>
          <a:p>
            <a:pPr marL="342900" lvl="0" indent="-308610" algn="l" rtl="0">
              <a:spcBef>
                <a:spcPts val="720"/>
              </a:spcBef>
              <a:spcAft>
                <a:spcPts val="0"/>
              </a:spcAft>
              <a:buClr>
                <a:srgbClr val="00607F"/>
              </a:buClr>
              <a:buSzPct val="100000"/>
              <a:buChar char="•"/>
            </a:pPr>
            <a:r>
              <a:rPr lang="en-US" sz="3600"/>
              <a:t>Healthcare.gov</a:t>
            </a:r>
            <a:endParaRPr/>
          </a:p>
          <a:p>
            <a:pPr marL="742950" lvl="1" indent="-251459" algn="l" rtl="0">
              <a:spcBef>
                <a:spcPts val="720"/>
              </a:spcBef>
              <a:spcAft>
                <a:spcPts val="0"/>
              </a:spcAft>
              <a:buClr>
                <a:srgbClr val="00607F"/>
              </a:buClr>
              <a:buSzPct val="100000"/>
              <a:buChar char="–"/>
            </a:pPr>
            <a:r>
              <a:rPr lang="en-US" sz="3600">
                <a:solidFill>
                  <a:srgbClr val="00607F"/>
                </a:solidFill>
              </a:rPr>
              <a:t>Includes subsidies and available plans</a:t>
            </a:r>
            <a:endParaRPr/>
          </a:p>
          <a:p>
            <a:pPr marL="342900" lvl="0" indent="-308610" algn="l" rtl="0">
              <a:spcBef>
                <a:spcPts val="720"/>
              </a:spcBef>
              <a:spcAft>
                <a:spcPts val="0"/>
              </a:spcAft>
              <a:buClr>
                <a:srgbClr val="00607F"/>
              </a:buClr>
              <a:buSzPct val="100000"/>
              <a:buChar char="•"/>
            </a:pPr>
            <a:r>
              <a:rPr lang="en-US" sz="3600"/>
              <a:t>Consult an agent to understand all your options and pick the plan that is best for you.</a:t>
            </a:r>
            <a:endParaRPr/>
          </a:p>
          <a:p>
            <a:pPr marL="342900" lvl="0" indent="-228600" algn="l" rtl="0">
              <a:spcBef>
                <a:spcPts val="360"/>
              </a:spcBef>
              <a:spcAft>
                <a:spcPts val="0"/>
              </a:spcAft>
              <a:buClr>
                <a:srgbClr val="00607F"/>
              </a:buClr>
              <a:buSzPct val="100000"/>
              <a:buNone/>
            </a:pP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HEALTH CARE SHARING MINISTRIES</a:t>
            </a:r>
            <a:endParaRPr/>
          </a:p>
        </p:txBody>
      </p:sp>
      <p:sp>
        <p:nvSpPr>
          <p:cNvPr id="543" name="Google Shape;543;p70"/>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0607F"/>
              </a:buClr>
              <a:buSzPts val="1600"/>
              <a:buNone/>
            </a:pPr>
            <a:r>
              <a:rPr lang="en-US" sz="1600"/>
              <a:t>Disclaimer required for all applications and guideline materials distributed by or on behalf of a Health Care Sharing Ministry, per Neb. Rev. Stat. § 44-311:</a:t>
            </a:r>
            <a:endParaRPr/>
          </a:p>
          <a:p>
            <a:pPr marL="228600" lvl="0" indent="0" algn="l" rtl="0">
              <a:spcBef>
                <a:spcPts val="360"/>
              </a:spcBef>
              <a:spcAft>
                <a:spcPts val="0"/>
              </a:spcAft>
              <a:buClr>
                <a:schemeClr val="dk1"/>
              </a:buClr>
              <a:buSzPts val="1800"/>
              <a:buNone/>
            </a:pPr>
            <a:r>
              <a:rPr lang="en-US" b="1">
                <a:solidFill>
                  <a:schemeClr val="dk1"/>
                </a:solidFill>
              </a:rPr>
              <a:t>IMPORTANT NOTICE. This organization is not an insurance company, and its product should never be considered insurance. If you join this organization instead of purchasing health insurance, you will be considered uninsured. By the terms of this agreement, whether anyone chooses to assist you with your medical bills as a participant of this organization will be totally voluntary, and neither the organization nor any participant can be compelled by law to contribute toward your medical bills. Regardless of whether you receive payment for medical expenses or whether this organization continues to operate, you are always personally responsible for the payment of your own medical bills. This organization is not regulated by the Nebraska Department of Insurance. You should review this organization's guidelines carefully to be sure you understand any limitations that may affect your personal medical and financial needs.</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ALIERA AND TRINITY HEALTHSHARE</a:t>
            </a:r>
            <a:endParaRPr/>
          </a:p>
        </p:txBody>
      </p:sp>
      <p:sp>
        <p:nvSpPr>
          <p:cNvPr id="549" name="Google Shape;549;p71"/>
          <p:cNvSpPr txBox="1">
            <a:spLocks noGrp="1"/>
          </p:cNvSpPr>
          <p:nvPr>
            <p:ph type="body" idx="1"/>
          </p:nvPr>
        </p:nvSpPr>
        <p:spPr>
          <a:xfrm>
            <a:off x="457200" y="1417638"/>
            <a:ext cx="8229600" cy="470852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Char char="•"/>
            </a:pPr>
            <a:r>
              <a:rPr lang="en-US"/>
              <a:t>A legal health care sharing ministry is a nonprofit organization whose members share a common set of ethical or religious beliefs and share medical expenses consistent with those beliefs. </a:t>
            </a:r>
            <a:endParaRPr/>
          </a:p>
          <a:p>
            <a:pPr marL="342900" lvl="0" indent="-342900" algn="l" rtl="0">
              <a:spcBef>
                <a:spcPts val="360"/>
              </a:spcBef>
              <a:spcAft>
                <a:spcPts val="0"/>
              </a:spcAft>
              <a:buClr>
                <a:srgbClr val="00607F"/>
              </a:buClr>
              <a:buSzPts val="1800"/>
              <a:buChar char="•"/>
            </a:pPr>
            <a:r>
              <a:rPr lang="en-US"/>
              <a:t>A federal lawsuit was filed in Georgia, accusing Aliera of running a scheme to avoid state and federal insurance laws.  The lawsuit alleges that Aliera pockets about 84 cents of every dollar its members pay.</a:t>
            </a:r>
            <a:endParaRPr/>
          </a:p>
          <a:p>
            <a:pPr marL="342900" lvl="0" indent="-342900" algn="l" rtl="0">
              <a:spcBef>
                <a:spcPts val="360"/>
              </a:spcBef>
              <a:spcAft>
                <a:spcPts val="0"/>
              </a:spcAft>
              <a:buClr>
                <a:srgbClr val="00607F"/>
              </a:buClr>
              <a:buSzPts val="1800"/>
              <a:buChar char="•"/>
            </a:pPr>
            <a:r>
              <a:rPr lang="en-US"/>
              <a:t>Some states have found that Aliera and Trinity’s operations were illegal.</a:t>
            </a:r>
            <a:endParaRPr/>
          </a:p>
          <a:p>
            <a:pPr marL="742950" lvl="1" indent="-285750" algn="l" rtl="0">
              <a:spcBef>
                <a:spcPts val="360"/>
              </a:spcBef>
              <a:spcAft>
                <a:spcPts val="0"/>
              </a:spcAft>
              <a:buClr>
                <a:srgbClr val="00607F"/>
              </a:buClr>
              <a:buSzPts val="1800"/>
              <a:buChar char="–"/>
            </a:pPr>
            <a:r>
              <a:rPr lang="en-US">
                <a:solidFill>
                  <a:srgbClr val="00607F"/>
                </a:solidFill>
              </a:rPr>
              <a:t>Those states have issued cease and desist orders.</a:t>
            </a:r>
            <a:endParaRPr/>
          </a:p>
          <a:p>
            <a:pPr marL="742950" lvl="1" indent="-285750" algn="l" rtl="0">
              <a:spcBef>
                <a:spcPts val="360"/>
              </a:spcBef>
              <a:spcAft>
                <a:spcPts val="0"/>
              </a:spcAft>
              <a:buClr>
                <a:srgbClr val="00607F"/>
              </a:buClr>
              <a:buSzPts val="1800"/>
              <a:buChar char="–"/>
            </a:pPr>
            <a:r>
              <a:rPr lang="en-US">
                <a:solidFill>
                  <a:srgbClr val="00607F"/>
                </a:solidFill>
              </a:rPr>
              <a:t>CA, CT, CO, MD, MO, NH, WA, and maybe more.</a:t>
            </a:r>
            <a:endParaRPr/>
          </a:p>
          <a:p>
            <a:pPr marL="742950" lvl="1" indent="-285750" algn="l" rtl="0">
              <a:spcBef>
                <a:spcPts val="360"/>
              </a:spcBef>
              <a:spcAft>
                <a:spcPts val="0"/>
              </a:spcAft>
              <a:buClr>
                <a:srgbClr val="00607F"/>
              </a:buClr>
              <a:buSzPts val="1800"/>
              <a:buChar char="–"/>
            </a:pPr>
            <a:r>
              <a:rPr lang="en-US">
                <a:solidFill>
                  <a:srgbClr val="00607F"/>
                </a:solidFill>
              </a:rPr>
              <a:t>In some instances, Aliera has paid significant fines and penalties.</a:t>
            </a:r>
            <a:endParaRPr/>
          </a:p>
          <a:p>
            <a:pPr marL="342900" lvl="0" indent="-342900" algn="l" rtl="0">
              <a:spcBef>
                <a:spcPts val="360"/>
              </a:spcBef>
              <a:spcAft>
                <a:spcPts val="0"/>
              </a:spcAft>
              <a:buClr>
                <a:srgbClr val="00607F"/>
              </a:buClr>
              <a:buSzPts val="1800"/>
              <a:buChar char="•"/>
            </a:pPr>
            <a:r>
              <a:rPr lang="en-US"/>
              <a:t>On July 8, 2021, Sharity Ministries, formerly known as Trinity Healthshare, filed for Chapter 11 bankruptcy and later decided to cease operations.</a:t>
            </a:r>
            <a:endParaRPr/>
          </a:p>
          <a:p>
            <a:pPr marL="742950" lvl="1" indent="-285750" algn="l" rtl="0">
              <a:spcBef>
                <a:spcPts val="360"/>
              </a:spcBef>
              <a:spcAft>
                <a:spcPts val="0"/>
              </a:spcAft>
              <a:buClr>
                <a:srgbClr val="00607F"/>
              </a:buClr>
              <a:buSzPts val="1800"/>
              <a:buChar char="–"/>
            </a:pPr>
            <a:r>
              <a:rPr lang="en-US">
                <a:solidFill>
                  <a:srgbClr val="00607F"/>
                </a:solidFill>
              </a:rPr>
              <a:t>The company sought permission from the bankruptcy court to potentially refund member contributions made for the month of July.</a:t>
            </a:r>
            <a:endParaRPr/>
          </a:p>
          <a:p>
            <a:pPr marL="342900" lvl="0" indent="-228600" algn="l" rtl="0">
              <a:spcBef>
                <a:spcPts val="360"/>
              </a:spcBef>
              <a:spcAft>
                <a:spcPts val="0"/>
              </a:spcAft>
              <a:buClr>
                <a:srgbClr val="00607F"/>
              </a:buClr>
              <a:buSzPts val="1800"/>
              <a:buNone/>
            </a:pPr>
            <a:endParaRPr/>
          </a:p>
          <a:p>
            <a:pPr marL="342900" lvl="0" indent="-228600" algn="l" rtl="0">
              <a:spcBef>
                <a:spcPts val="360"/>
              </a:spcBef>
              <a:spcAft>
                <a:spcPts val="0"/>
              </a:spcAft>
              <a:buClr>
                <a:srgbClr val="00607F"/>
              </a:buClr>
              <a:buSzPts val="1800"/>
              <a:buNone/>
            </a:pP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7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MISREPRESENTATIONS FOR HEALTH INSURANCE SALES</a:t>
            </a:r>
            <a:endParaRPr/>
          </a:p>
        </p:txBody>
      </p:sp>
      <p:sp>
        <p:nvSpPr>
          <p:cNvPr id="555" name="Google Shape;555;p72"/>
          <p:cNvSpPr txBox="1">
            <a:spLocks noGrp="1"/>
          </p:cNvSpPr>
          <p:nvPr>
            <p:ph type="body" idx="1"/>
          </p:nvPr>
        </p:nvSpPr>
        <p:spPr>
          <a:xfrm>
            <a:off x="457200" y="1600201"/>
            <a:ext cx="8229600" cy="434340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rgbClr val="00607F"/>
              </a:buClr>
              <a:buSzPct val="100000"/>
              <a:buChar char="•"/>
            </a:pPr>
            <a:r>
              <a:rPr lang="en-US"/>
              <a:t>Health insurance has varying levels of coverage.</a:t>
            </a:r>
            <a:endParaRPr/>
          </a:p>
          <a:p>
            <a:pPr marL="742950" lvl="1" indent="-285750" algn="l" rtl="0">
              <a:spcBef>
                <a:spcPts val="333"/>
              </a:spcBef>
              <a:spcAft>
                <a:spcPts val="0"/>
              </a:spcAft>
              <a:buClr>
                <a:srgbClr val="00607F"/>
              </a:buClr>
              <a:buSzPct val="100000"/>
              <a:buChar char="–"/>
            </a:pPr>
            <a:r>
              <a:rPr lang="en-US">
                <a:solidFill>
                  <a:srgbClr val="00607F"/>
                </a:solidFill>
              </a:rPr>
              <a:t>“Major medical” coverage is either ACA compliant or short-term limited-duration insurance.</a:t>
            </a:r>
            <a:endParaRPr/>
          </a:p>
          <a:p>
            <a:pPr marL="1143000" lvl="2" indent="-228600" algn="l" rtl="0">
              <a:spcBef>
                <a:spcPts val="333"/>
              </a:spcBef>
              <a:spcAft>
                <a:spcPts val="0"/>
              </a:spcAft>
              <a:buClr>
                <a:srgbClr val="00607F"/>
              </a:buClr>
              <a:buSzPct val="100000"/>
              <a:buChar char="•"/>
            </a:pPr>
            <a:r>
              <a:rPr lang="en-US">
                <a:solidFill>
                  <a:srgbClr val="00607F"/>
                </a:solidFill>
              </a:rPr>
              <a:t>Short-term medical is also referred to as STLDI, “mini-med” or “short-term medical.”</a:t>
            </a:r>
            <a:endParaRPr/>
          </a:p>
          <a:p>
            <a:pPr marL="742950" lvl="1" indent="-285750" algn="l" rtl="0">
              <a:spcBef>
                <a:spcPts val="333"/>
              </a:spcBef>
              <a:spcAft>
                <a:spcPts val="0"/>
              </a:spcAft>
              <a:buClr>
                <a:srgbClr val="00607F"/>
              </a:buClr>
              <a:buSzPct val="100000"/>
              <a:buChar char="–"/>
            </a:pPr>
            <a:r>
              <a:rPr lang="en-US">
                <a:solidFill>
                  <a:srgbClr val="00607F"/>
                </a:solidFill>
              </a:rPr>
              <a:t>Supplemental insurance under the “health” umbrella includes hospital indemnity, limited benefit, specified disease, or disability insurance.</a:t>
            </a:r>
            <a:endParaRPr/>
          </a:p>
          <a:p>
            <a:pPr marL="742950" lvl="1" indent="-285750" algn="l" rtl="0">
              <a:spcBef>
                <a:spcPts val="333"/>
              </a:spcBef>
              <a:spcAft>
                <a:spcPts val="0"/>
              </a:spcAft>
              <a:buClr>
                <a:srgbClr val="00607F"/>
              </a:buClr>
              <a:buSzPct val="100000"/>
              <a:buChar char="–"/>
            </a:pPr>
            <a:r>
              <a:rPr lang="en-US">
                <a:solidFill>
                  <a:srgbClr val="00607F"/>
                </a:solidFill>
              </a:rPr>
              <a:t>Discount medical plans (just a discount, not insurance) and health care sharing ministries (not insurance) also fall under this umbrella.</a:t>
            </a:r>
            <a:endParaRPr/>
          </a:p>
          <a:p>
            <a:pPr marL="342900" lvl="0" indent="-342900" algn="l" rtl="0">
              <a:spcBef>
                <a:spcPts val="333"/>
              </a:spcBef>
              <a:spcAft>
                <a:spcPts val="0"/>
              </a:spcAft>
              <a:buClr>
                <a:srgbClr val="00607F"/>
              </a:buClr>
              <a:buSzPct val="100000"/>
              <a:buChar char="•"/>
            </a:pPr>
            <a:r>
              <a:rPr lang="en-US"/>
              <a:t>Even before plans were required to fully comply with the ACA, bad actors selling health insurance would overstate the coverage to get a sale.</a:t>
            </a:r>
            <a:endParaRPr/>
          </a:p>
          <a:p>
            <a:pPr marL="742950" lvl="1" indent="-285750" algn="l" rtl="0">
              <a:spcBef>
                <a:spcPts val="333"/>
              </a:spcBef>
              <a:spcAft>
                <a:spcPts val="0"/>
              </a:spcAft>
              <a:buClr>
                <a:srgbClr val="00607F"/>
              </a:buClr>
              <a:buSzPct val="100000"/>
              <a:buChar char="–"/>
            </a:pPr>
            <a:r>
              <a:rPr lang="en-US">
                <a:solidFill>
                  <a:srgbClr val="00607F"/>
                </a:solidFill>
              </a:rPr>
              <a:t>These misrepresentations were typically made during telephone sales.</a:t>
            </a:r>
            <a:endParaRPr/>
          </a:p>
          <a:p>
            <a:pPr marL="742950" lvl="1" indent="-285750" algn="l" rtl="0">
              <a:spcBef>
                <a:spcPts val="333"/>
              </a:spcBef>
              <a:spcAft>
                <a:spcPts val="0"/>
              </a:spcAft>
              <a:buClr>
                <a:srgbClr val="00607F"/>
              </a:buClr>
              <a:buSzPct val="100000"/>
              <a:buChar char="–"/>
            </a:pPr>
            <a:r>
              <a:rPr lang="en-US">
                <a:solidFill>
                  <a:srgbClr val="00607F"/>
                </a:solidFill>
              </a:rPr>
              <a:t>This problem has intensified now that some people believe all health insurance must be ACA compliant.</a:t>
            </a:r>
            <a:endParaRPr/>
          </a:p>
          <a:p>
            <a:pPr marL="342900" lvl="0" indent="-342900" algn="l" rtl="0">
              <a:spcBef>
                <a:spcPts val="333"/>
              </a:spcBef>
              <a:spcAft>
                <a:spcPts val="0"/>
              </a:spcAft>
              <a:buClr>
                <a:srgbClr val="00607F"/>
              </a:buClr>
              <a:buSzPct val="100000"/>
              <a:buChar char="•"/>
            </a:pPr>
            <a:r>
              <a:rPr lang="en-US"/>
              <a:t>All of the products discussed on this slide serve a good purpose in the market, but people need to understand what they are buying.</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TELEMARKETERS AND INTERNET ADVERTISING</a:t>
            </a:r>
            <a:endParaRPr/>
          </a:p>
        </p:txBody>
      </p:sp>
      <p:sp>
        <p:nvSpPr>
          <p:cNvPr id="561" name="Google Shape;561;p7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Char char="•"/>
            </a:pPr>
            <a:r>
              <a:rPr lang="en-US"/>
              <a:t>Internet misrepresentations usually start with a customer searching for health insurance online.</a:t>
            </a:r>
            <a:endParaRPr/>
          </a:p>
          <a:p>
            <a:pPr marL="742950" lvl="1" indent="-285750" algn="l" rtl="0">
              <a:spcBef>
                <a:spcPts val="360"/>
              </a:spcBef>
              <a:spcAft>
                <a:spcPts val="0"/>
              </a:spcAft>
              <a:buClr>
                <a:srgbClr val="00607F"/>
              </a:buClr>
              <a:buSzPts val="1800"/>
              <a:buChar char="–"/>
            </a:pPr>
            <a:r>
              <a:rPr lang="en-US">
                <a:solidFill>
                  <a:srgbClr val="00607F"/>
                </a:solidFill>
              </a:rPr>
              <a:t>Pop-up internet ads or posts on social media are two common methods used to reach people.</a:t>
            </a:r>
            <a:endParaRPr/>
          </a:p>
          <a:p>
            <a:pPr marL="342900" lvl="0" indent="-342900" algn="l" rtl="0">
              <a:spcBef>
                <a:spcPts val="360"/>
              </a:spcBef>
              <a:spcAft>
                <a:spcPts val="0"/>
              </a:spcAft>
              <a:buClr>
                <a:srgbClr val="00607F"/>
              </a:buClr>
              <a:buSzPts val="1800"/>
              <a:buChar char="•"/>
            </a:pPr>
            <a:r>
              <a:rPr lang="en-US"/>
              <a:t>Once the customer contact has been established, internet chats or phone calls are where the misrepresentations get made.</a:t>
            </a:r>
            <a:endParaRPr/>
          </a:p>
          <a:p>
            <a:pPr marL="342900" lvl="0" indent="-342900" algn="l" rtl="0">
              <a:spcBef>
                <a:spcPts val="360"/>
              </a:spcBef>
              <a:spcAft>
                <a:spcPts val="0"/>
              </a:spcAft>
              <a:buClr>
                <a:srgbClr val="00607F"/>
              </a:buClr>
              <a:buSzPts val="1800"/>
              <a:buChar char="•"/>
            </a:pPr>
            <a:r>
              <a:rPr lang="en-US"/>
              <a:t>Sometimes just the fact that a person searched for ACA individual market plans and this website came up as a result can be misleading.</a:t>
            </a:r>
            <a:endParaRPr/>
          </a:p>
          <a:p>
            <a:pPr marL="742950" lvl="1" indent="-285750" algn="l" rtl="0">
              <a:spcBef>
                <a:spcPts val="360"/>
              </a:spcBef>
              <a:spcAft>
                <a:spcPts val="0"/>
              </a:spcAft>
              <a:buClr>
                <a:srgbClr val="00607F"/>
              </a:buClr>
              <a:buSzPts val="1800"/>
              <a:buChar char="–"/>
            </a:pPr>
            <a:r>
              <a:rPr lang="en-US">
                <a:solidFill>
                  <a:srgbClr val="00607F"/>
                </a:solidFill>
              </a:rPr>
              <a:t>Example: “healthcare.com” instead of “healthcare.gov”</a:t>
            </a:r>
            <a:endParaRPr/>
          </a:p>
          <a:p>
            <a:pPr marL="342900" lvl="0" indent="-342900" algn="l" rtl="0">
              <a:spcBef>
                <a:spcPts val="360"/>
              </a:spcBef>
              <a:spcAft>
                <a:spcPts val="0"/>
              </a:spcAft>
              <a:buClr>
                <a:srgbClr val="00607F"/>
              </a:buClr>
              <a:buSzPts val="1800"/>
              <a:buChar char="•"/>
            </a:pPr>
            <a:r>
              <a:rPr lang="en-US"/>
              <a:t>Lead generators may collect information about people looking to purchase health insurance, then sell those contacts to agents.</a:t>
            </a:r>
            <a:endParaRPr/>
          </a:p>
          <a:p>
            <a:pPr marL="742950" lvl="1" indent="-285750" algn="l" rtl="0">
              <a:spcBef>
                <a:spcPts val="360"/>
              </a:spcBef>
              <a:spcAft>
                <a:spcPts val="0"/>
              </a:spcAft>
              <a:buClr>
                <a:srgbClr val="00607F"/>
              </a:buClr>
              <a:buSzPts val="1800"/>
              <a:buChar char="–"/>
            </a:pPr>
            <a:r>
              <a:rPr lang="en-US">
                <a:solidFill>
                  <a:srgbClr val="00607F"/>
                </a:solidFill>
              </a:rPr>
              <a:t>This is a good reason to beware when contacted by someone with a health insurance offer, if that person asks for personal information.</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EXAMPLES</a:t>
            </a:r>
            <a:endParaRPr/>
          </a:p>
        </p:txBody>
      </p:sp>
      <p:pic>
        <p:nvPicPr>
          <p:cNvPr id="567" name="Google Shape;567;p74"/>
          <p:cNvPicPr preferRelativeResize="0">
            <a:picLocks noGrp="1"/>
          </p:cNvPicPr>
          <p:nvPr>
            <p:ph type="body" idx="1"/>
          </p:nvPr>
        </p:nvPicPr>
        <p:blipFill rotWithShape="1">
          <a:blip r:embed="rId3">
            <a:alphaModFix/>
          </a:blip>
          <a:srcRect/>
          <a:stretch/>
        </p:blipFill>
        <p:spPr>
          <a:xfrm>
            <a:off x="474133" y="1417638"/>
            <a:ext cx="2944893" cy="4525963"/>
          </a:xfrm>
          <a:prstGeom prst="rect">
            <a:avLst/>
          </a:prstGeom>
          <a:noFill/>
          <a:ln>
            <a:noFill/>
          </a:ln>
        </p:spPr>
      </p:pic>
      <p:pic>
        <p:nvPicPr>
          <p:cNvPr id="568" name="Google Shape;568;p74"/>
          <p:cNvPicPr preferRelativeResize="0"/>
          <p:nvPr/>
        </p:nvPicPr>
        <p:blipFill rotWithShape="1">
          <a:blip r:embed="rId4">
            <a:alphaModFix/>
          </a:blip>
          <a:srcRect/>
          <a:stretch/>
        </p:blipFill>
        <p:spPr>
          <a:xfrm>
            <a:off x="4800600" y="1449290"/>
            <a:ext cx="3731075" cy="2231329"/>
          </a:xfrm>
          <a:prstGeom prst="rect">
            <a:avLst/>
          </a:prstGeom>
          <a:noFill/>
          <a:ln>
            <a:noFill/>
          </a:ln>
        </p:spPr>
      </p:pic>
      <p:pic>
        <p:nvPicPr>
          <p:cNvPr id="569" name="Google Shape;569;p74"/>
          <p:cNvPicPr preferRelativeResize="0"/>
          <p:nvPr/>
        </p:nvPicPr>
        <p:blipFill rotWithShape="1">
          <a:blip r:embed="rId5">
            <a:alphaModFix/>
          </a:blip>
          <a:srcRect/>
          <a:stretch/>
        </p:blipFill>
        <p:spPr>
          <a:xfrm>
            <a:off x="4185754" y="3886200"/>
            <a:ext cx="4484113" cy="2231329"/>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7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LOCAL EXAMPLE</a:t>
            </a:r>
            <a:endParaRPr/>
          </a:p>
        </p:txBody>
      </p:sp>
      <p:pic>
        <p:nvPicPr>
          <p:cNvPr id="575" name="Google Shape;575;p75"/>
          <p:cNvPicPr preferRelativeResize="0">
            <a:picLocks noGrp="1"/>
          </p:cNvPicPr>
          <p:nvPr>
            <p:ph type="body" idx="1"/>
          </p:nvPr>
        </p:nvPicPr>
        <p:blipFill rotWithShape="1">
          <a:blip r:embed="rId3">
            <a:alphaModFix/>
          </a:blip>
          <a:srcRect/>
          <a:stretch/>
        </p:blipFill>
        <p:spPr>
          <a:xfrm>
            <a:off x="3528907" y="1600200"/>
            <a:ext cx="2086186" cy="4525963"/>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7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ANOTHER EXAMPLE</a:t>
            </a:r>
            <a:endParaRPr/>
          </a:p>
        </p:txBody>
      </p:sp>
      <p:pic>
        <p:nvPicPr>
          <p:cNvPr id="581" name="Google Shape;581;p76"/>
          <p:cNvPicPr preferRelativeResize="0">
            <a:picLocks noGrp="1"/>
          </p:cNvPicPr>
          <p:nvPr>
            <p:ph type="body" idx="1"/>
          </p:nvPr>
        </p:nvPicPr>
        <p:blipFill rotWithShape="1">
          <a:blip r:embed="rId3">
            <a:alphaModFix/>
          </a:blip>
          <a:srcRect/>
          <a:stretch/>
        </p:blipFill>
        <p:spPr>
          <a:xfrm>
            <a:off x="197657" y="1514078"/>
            <a:ext cx="8748685" cy="3829844"/>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7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FEDERAL ACTIONS</a:t>
            </a:r>
            <a:endParaRPr/>
          </a:p>
        </p:txBody>
      </p:sp>
      <p:sp>
        <p:nvSpPr>
          <p:cNvPr id="587" name="Google Shape;587;p77"/>
          <p:cNvSpPr txBox="1">
            <a:spLocks noGrp="1"/>
          </p:cNvSpPr>
          <p:nvPr>
            <p:ph type="body" idx="1"/>
          </p:nvPr>
        </p:nvSpPr>
        <p:spPr>
          <a:xfrm>
            <a:off x="457200" y="1600200"/>
            <a:ext cx="8229600" cy="457200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rgbClr val="00607F"/>
              </a:buClr>
              <a:buSzPct val="100000"/>
              <a:buChar char="•"/>
            </a:pPr>
            <a:r>
              <a:rPr lang="en-US"/>
              <a:t>Both the Federal Trade Commission (FTC) and the Federal Communications Commission (FCC) have reported on lead generating companies and taken action.</a:t>
            </a:r>
            <a:endParaRPr/>
          </a:p>
          <a:p>
            <a:pPr marL="342900" lvl="0" indent="-342900" algn="l" rtl="0">
              <a:spcBef>
                <a:spcPts val="333"/>
              </a:spcBef>
              <a:spcAft>
                <a:spcPts val="0"/>
              </a:spcAft>
              <a:buClr>
                <a:srgbClr val="00607F"/>
              </a:buClr>
              <a:buSzPct val="100000"/>
              <a:buChar char="•"/>
            </a:pPr>
            <a:r>
              <a:rPr lang="en-US"/>
              <a:t>FCC fine issued March 18, 2021 against Texas-based telemarketer for $225 million for illegally transmitting approximately 1 billion robocalls</a:t>
            </a:r>
            <a:endParaRPr/>
          </a:p>
          <a:p>
            <a:pPr marL="742950" lvl="1" indent="-285750" algn="l" rtl="0">
              <a:spcBef>
                <a:spcPts val="333"/>
              </a:spcBef>
              <a:spcAft>
                <a:spcPts val="0"/>
              </a:spcAft>
              <a:buClr>
                <a:srgbClr val="00607F"/>
              </a:buClr>
              <a:buSzPct val="100000"/>
              <a:buChar char="–"/>
            </a:pPr>
            <a:r>
              <a:rPr lang="en-US">
                <a:solidFill>
                  <a:srgbClr val="00607F"/>
                </a:solidFill>
              </a:rPr>
              <a:t>Many calls were illegally spoofed</a:t>
            </a:r>
            <a:endParaRPr/>
          </a:p>
          <a:p>
            <a:pPr marL="742950" lvl="1" indent="-285750" algn="l" rtl="0">
              <a:spcBef>
                <a:spcPts val="333"/>
              </a:spcBef>
              <a:spcAft>
                <a:spcPts val="0"/>
              </a:spcAft>
              <a:buClr>
                <a:srgbClr val="00607F"/>
              </a:buClr>
              <a:buSzPct val="100000"/>
              <a:buChar char="–"/>
            </a:pPr>
            <a:r>
              <a:rPr lang="en-US">
                <a:solidFill>
                  <a:srgbClr val="00607F"/>
                </a:solidFill>
              </a:rPr>
              <a:t>Callers were selling short-term limited-duration health insurance.</a:t>
            </a:r>
            <a:endParaRPr/>
          </a:p>
          <a:p>
            <a:pPr marL="742950" lvl="1" indent="-285750" algn="l" rtl="0">
              <a:spcBef>
                <a:spcPts val="333"/>
              </a:spcBef>
              <a:spcAft>
                <a:spcPts val="0"/>
              </a:spcAft>
              <a:buClr>
                <a:srgbClr val="00607F"/>
              </a:buClr>
              <a:buSzPct val="100000"/>
              <a:buChar char="–"/>
            </a:pPr>
            <a:r>
              <a:rPr lang="en-US">
                <a:solidFill>
                  <a:srgbClr val="00607F"/>
                </a:solidFill>
              </a:rPr>
              <a:t>Telemarketer company was Rising Eagle Capital Group LLC and its affiliates.</a:t>
            </a:r>
            <a:endParaRPr/>
          </a:p>
          <a:p>
            <a:pPr marL="342900" lvl="0" indent="-342900" algn="l" rtl="0">
              <a:spcBef>
                <a:spcPts val="333"/>
              </a:spcBef>
              <a:spcAft>
                <a:spcPts val="0"/>
              </a:spcAft>
              <a:buClr>
                <a:srgbClr val="00607F"/>
              </a:buClr>
              <a:buSzPct val="100000"/>
              <a:buChar char="•"/>
            </a:pPr>
            <a:r>
              <a:rPr lang="en-US">
                <a:solidFill>
                  <a:srgbClr val="00607F"/>
                </a:solidFill>
              </a:rPr>
              <a:t>FCC public notice on October 6, 2020 about a telemarking firm that lures customers into submitting personal information on their website, “healthcare.com.”  (not “healthcare.gov”)</a:t>
            </a:r>
            <a:endParaRPr/>
          </a:p>
          <a:p>
            <a:pPr marL="742950" lvl="1" indent="-285750" algn="l" rtl="0">
              <a:spcBef>
                <a:spcPts val="333"/>
              </a:spcBef>
              <a:spcAft>
                <a:spcPts val="0"/>
              </a:spcAft>
              <a:buClr>
                <a:srgbClr val="00607F"/>
              </a:buClr>
              <a:buSzPct val="100000"/>
              <a:buChar char="–"/>
            </a:pPr>
            <a:r>
              <a:rPr lang="en-US">
                <a:solidFill>
                  <a:srgbClr val="00607F"/>
                </a:solidFill>
              </a:rPr>
              <a:t>Information submitted by a consumer is not a formal request for a quote, but consumers start to receive frequent calls and texts for which they may end up paying fees.</a:t>
            </a:r>
            <a:endParaRPr/>
          </a:p>
          <a:p>
            <a:pPr marL="742950" lvl="1" indent="-285750" algn="l" rtl="0">
              <a:spcBef>
                <a:spcPts val="333"/>
              </a:spcBef>
              <a:spcAft>
                <a:spcPts val="0"/>
              </a:spcAft>
              <a:buClr>
                <a:srgbClr val="00607F"/>
              </a:buClr>
              <a:buSzPct val="100000"/>
              <a:buChar char="–"/>
            </a:pPr>
            <a:r>
              <a:rPr lang="en-US">
                <a:solidFill>
                  <a:srgbClr val="00607F"/>
                </a:solidFill>
              </a:rPr>
              <a:t>List of 1,892 Healthcare Inc. partners on the entity’s website</a:t>
            </a:r>
            <a:r>
              <a:rPr lang="en-US"/>
              <a:t>.</a:t>
            </a:r>
            <a:endParaRPr>
              <a:solidFill>
                <a:srgbClr val="00607F"/>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MORE FEDERAL ACTIONS</a:t>
            </a:r>
            <a:endParaRPr/>
          </a:p>
        </p:txBody>
      </p:sp>
      <p:sp>
        <p:nvSpPr>
          <p:cNvPr id="593" name="Google Shape;593;p78"/>
          <p:cNvSpPr txBox="1">
            <a:spLocks noGrp="1"/>
          </p:cNvSpPr>
          <p:nvPr>
            <p:ph type="body" idx="1"/>
          </p:nvPr>
        </p:nvSpPr>
        <p:spPr>
          <a:xfrm>
            <a:off x="457200" y="1600201"/>
            <a:ext cx="8229600" cy="419099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Char char="•"/>
            </a:pPr>
            <a:r>
              <a:rPr lang="en-US">
                <a:solidFill>
                  <a:srgbClr val="00607F"/>
                </a:solidFill>
              </a:rPr>
              <a:t>The FTC sued Day Pacer, LLC on April 12, 2019 for allegedly making unwanted calls as part of a scheme that used the same bait-and-switch.  </a:t>
            </a:r>
            <a:endParaRPr/>
          </a:p>
          <a:p>
            <a:pPr marL="742950" lvl="1" indent="-285750" algn="l" rtl="0">
              <a:spcBef>
                <a:spcPts val="360"/>
              </a:spcBef>
              <a:spcAft>
                <a:spcPts val="0"/>
              </a:spcAft>
              <a:buClr>
                <a:srgbClr val="00607F"/>
              </a:buClr>
              <a:buSzPts val="1800"/>
              <a:buChar char="–"/>
            </a:pPr>
            <a:r>
              <a:rPr lang="en-US">
                <a:solidFill>
                  <a:srgbClr val="00607F"/>
                </a:solidFill>
              </a:rPr>
              <a:t>People shared their phone numbers to get help applying for jobs, health insurance, unemployment benefits, and other assistance.</a:t>
            </a:r>
            <a:endParaRPr/>
          </a:p>
          <a:p>
            <a:pPr marL="742950" lvl="1" indent="-285750" algn="l" rtl="0">
              <a:spcBef>
                <a:spcPts val="360"/>
              </a:spcBef>
              <a:spcAft>
                <a:spcPts val="0"/>
              </a:spcAft>
              <a:buClr>
                <a:srgbClr val="00607F"/>
              </a:buClr>
              <a:buSzPts val="1800"/>
              <a:buChar char="–"/>
            </a:pPr>
            <a:r>
              <a:rPr lang="en-US">
                <a:solidFill>
                  <a:srgbClr val="00607F"/>
                </a:solidFill>
              </a:rPr>
              <a:t>Instead of help, they got unwanted phone calls from Day Pacer with sales pitches to enroll in post-secondary and vocational schools operated by their clients.</a:t>
            </a:r>
            <a:endParaRPr/>
          </a:p>
          <a:p>
            <a:pPr marL="342900" lvl="0" indent="-342900" algn="l" rtl="0">
              <a:spcBef>
                <a:spcPts val="360"/>
              </a:spcBef>
              <a:spcAft>
                <a:spcPts val="0"/>
              </a:spcAft>
              <a:buClr>
                <a:srgbClr val="00607F"/>
              </a:buClr>
              <a:buSzPts val="1800"/>
              <a:buChar char="•"/>
            </a:pPr>
            <a:r>
              <a:rPr lang="en-US"/>
              <a:t>The FTC filed a complaint in federal court against Simple Health Plans LLC, Steven Dorfman, and five other entities for misrepresenting that people would get comprehensive health coverage.</a:t>
            </a:r>
            <a:endParaRPr/>
          </a:p>
          <a:p>
            <a:pPr marL="742950" lvl="1" indent="-285750" algn="l" rtl="0">
              <a:spcBef>
                <a:spcPts val="360"/>
              </a:spcBef>
              <a:spcAft>
                <a:spcPts val="0"/>
              </a:spcAft>
              <a:buClr>
                <a:srgbClr val="00607F"/>
              </a:buClr>
              <a:buSzPts val="1800"/>
              <a:buChar char="–"/>
            </a:pPr>
            <a:r>
              <a:rPr lang="en-US">
                <a:solidFill>
                  <a:srgbClr val="00607F"/>
                </a:solidFill>
              </a:rPr>
              <a:t>People thought they would get coverage for pre-existing conditions, prescription drugs, primary and specialty care treatment, inpatient and emergency hospital care, surgical care, and medical testing.</a:t>
            </a:r>
            <a:endParaRPr/>
          </a:p>
          <a:p>
            <a:pPr marL="742950" lvl="1" indent="-285750" algn="l" rtl="0">
              <a:spcBef>
                <a:spcPts val="360"/>
              </a:spcBef>
              <a:spcAft>
                <a:spcPts val="0"/>
              </a:spcAft>
              <a:buClr>
                <a:srgbClr val="00607F"/>
              </a:buClr>
              <a:buSzPts val="1800"/>
              <a:buChar char="–"/>
            </a:pPr>
            <a:r>
              <a:rPr lang="en-US">
                <a:solidFill>
                  <a:srgbClr val="00607F"/>
                </a:solidFill>
              </a:rPr>
              <a:t>The plans people actually got were not this comprehensive.</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7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STATES ACTING TOGETHER TO INVESTIGATE</a:t>
            </a:r>
            <a:endParaRPr/>
          </a:p>
        </p:txBody>
      </p:sp>
      <p:sp>
        <p:nvSpPr>
          <p:cNvPr id="599" name="Google Shape;599;p7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Char char="•"/>
            </a:pPr>
            <a:r>
              <a:rPr lang="en-US"/>
              <a:t>A coordinated effort spearheaded by Nebraska and Delaware used these federal actions to learn more about these entities.</a:t>
            </a:r>
            <a:endParaRPr/>
          </a:p>
          <a:p>
            <a:pPr marL="742950" lvl="1" indent="-285750" algn="l" rtl="0">
              <a:spcBef>
                <a:spcPts val="360"/>
              </a:spcBef>
              <a:spcAft>
                <a:spcPts val="0"/>
              </a:spcAft>
              <a:buClr>
                <a:srgbClr val="00607F"/>
              </a:buClr>
              <a:buSzPts val="1800"/>
              <a:buChar char="–"/>
            </a:pPr>
            <a:r>
              <a:rPr lang="en-US">
                <a:solidFill>
                  <a:srgbClr val="00607F"/>
                </a:solidFill>
              </a:rPr>
              <a:t>Research on several lead generators indicates the people running these companies frequently move on to a new corporate name and continue the same schemes.</a:t>
            </a:r>
            <a:endParaRPr/>
          </a:p>
          <a:p>
            <a:pPr marL="342900" lvl="0" indent="-342900" algn="l" rtl="0">
              <a:spcBef>
                <a:spcPts val="360"/>
              </a:spcBef>
              <a:spcAft>
                <a:spcPts val="0"/>
              </a:spcAft>
              <a:buClr>
                <a:srgbClr val="00607F"/>
              </a:buClr>
              <a:buSzPts val="1800"/>
              <a:buChar char="•"/>
            </a:pPr>
            <a:r>
              <a:rPr lang="en-US"/>
              <a:t>The most recent investigation focused on “Obamacareplans” and “Bidencare open enrollment” </a:t>
            </a:r>
            <a:endParaRPr/>
          </a:p>
          <a:p>
            <a:pPr marL="742950" lvl="1" indent="-285750" algn="l" rtl="0">
              <a:spcBef>
                <a:spcPts val="360"/>
              </a:spcBef>
              <a:spcAft>
                <a:spcPts val="0"/>
              </a:spcAft>
              <a:buClr>
                <a:srgbClr val="00607F"/>
              </a:buClr>
              <a:buSzPts val="1800"/>
              <a:buChar char="–"/>
            </a:pPr>
            <a:r>
              <a:rPr lang="en-US">
                <a:solidFill>
                  <a:srgbClr val="00607F"/>
                </a:solidFill>
              </a:rPr>
              <a:t>The plans are advertised to start from $30 per month.</a:t>
            </a:r>
            <a:endParaRPr/>
          </a:p>
          <a:p>
            <a:pPr marL="742950" lvl="1" indent="-285750" algn="l" rtl="0">
              <a:spcBef>
                <a:spcPts val="360"/>
              </a:spcBef>
              <a:spcAft>
                <a:spcPts val="0"/>
              </a:spcAft>
              <a:buClr>
                <a:srgbClr val="00607F"/>
              </a:buClr>
              <a:buSzPts val="1800"/>
              <a:buChar char="–"/>
            </a:pPr>
            <a:r>
              <a:rPr lang="en-US">
                <a:solidFill>
                  <a:srgbClr val="00607F"/>
                </a:solidFill>
              </a:rPr>
              <a:t>The plans are not ACA compliant and are not ACA compliant – this makes the $30 per month suspicious.</a:t>
            </a:r>
            <a:endParaRPr/>
          </a:p>
          <a:p>
            <a:pPr marL="342900" lvl="0" indent="-342900" algn="l" rtl="0">
              <a:spcBef>
                <a:spcPts val="360"/>
              </a:spcBef>
              <a:spcAft>
                <a:spcPts val="0"/>
              </a:spcAft>
              <a:buClr>
                <a:srgbClr val="00607F"/>
              </a:buClr>
              <a:buSzPts val="1800"/>
              <a:buChar char="•"/>
            </a:pPr>
            <a:r>
              <a:rPr lang="en-US"/>
              <a:t>Dangers to consumers include both identity theft and theft of premium dollars.</a:t>
            </a:r>
            <a:endParaRPr/>
          </a:p>
          <a:p>
            <a:pPr marL="742950" lvl="1" indent="-285750" algn="l" rtl="0">
              <a:spcBef>
                <a:spcPts val="360"/>
              </a:spcBef>
              <a:spcAft>
                <a:spcPts val="0"/>
              </a:spcAft>
              <a:buClr>
                <a:srgbClr val="00607F"/>
              </a:buClr>
              <a:buSzPts val="1800"/>
              <a:buChar char="–"/>
            </a:pPr>
            <a:r>
              <a:rPr lang="en-US">
                <a:solidFill>
                  <a:srgbClr val="00607F"/>
                </a:solidFill>
              </a:rPr>
              <a:t>Victims are also left with little or no health coverage, forcing them to pay large medical bills out-of-pocket.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8"/>
          <p:cNvSpPr txBox="1">
            <a:spLocks noGrp="1"/>
          </p:cNvSpPr>
          <p:nvPr>
            <p:ph type="title"/>
          </p:nvPr>
        </p:nvSpPr>
        <p:spPr>
          <a:xfrm>
            <a:off x="457199" y="457200"/>
            <a:ext cx="8229600" cy="10207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INSURERS SELLING INDIVIDUAL ACA COVERAGE IN NEBRASKA, 2014 TO 2022</a:t>
            </a:r>
            <a:endParaRPr/>
          </a:p>
        </p:txBody>
      </p:sp>
      <p:graphicFrame>
        <p:nvGraphicFramePr>
          <p:cNvPr id="147" name="Google Shape;147;p8"/>
          <p:cNvGraphicFramePr/>
          <p:nvPr/>
        </p:nvGraphicFramePr>
        <p:xfrm>
          <a:off x="228599" y="1884838"/>
          <a:ext cx="8686825" cy="3109060"/>
        </p:xfrm>
        <a:graphic>
          <a:graphicData uri="http://schemas.openxmlformats.org/drawingml/2006/table">
            <a:tbl>
              <a:tblPr firstRow="1" firstCol="1" bandRow="1">
                <a:noFill/>
                <a:tableStyleId>{2053EEB4-DC8F-471D-B5FC-4E16744AA152}</a:tableStyleId>
              </a:tblPr>
              <a:tblGrid>
                <a:gridCol w="843675">
                  <a:extLst>
                    <a:ext uri="{9D8B030D-6E8A-4147-A177-3AD203B41FA5}">
                      <a16:colId xmlns:a16="http://schemas.microsoft.com/office/drawing/2014/main" val="20000"/>
                    </a:ext>
                  </a:extLst>
                </a:gridCol>
                <a:gridCol w="895550">
                  <a:extLst>
                    <a:ext uri="{9D8B030D-6E8A-4147-A177-3AD203B41FA5}">
                      <a16:colId xmlns:a16="http://schemas.microsoft.com/office/drawing/2014/main" val="20001"/>
                    </a:ext>
                  </a:extLst>
                </a:gridCol>
                <a:gridCol w="868450">
                  <a:extLst>
                    <a:ext uri="{9D8B030D-6E8A-4147-A177-3AD203B41FA5}">
                      <a16:colId xmlns:a16="http://schemas.microsoft.com/office/drawing/2014/main" val="20002"/>
                    </a:ext>
                  </a:extLst>
                </a:gridCol>
                <a:gridCol w="918550">
                  <a:extLst>
                    <a:ext uri="{9D8B030D-6E8A-4147-A177-3AD203B41FA5}">
                      <a16:colId xmlns:a16="http://schemas.microsoft.com/office/drawing/2014/main" val="20003"/>
                    </a:ext>
                  </a:extLst>
                </a:gridCol>
                <a:gridCol w="818350">
                  <a:extLst>
                    <a:ext uri="{9D8B030D-6E8A-4147-A177-3AD203B41FA5}">
                      <a16:colId xmlns:a16="http://schemas.microsoft.com/office/drawing/2014/main" val="20004"/>
                    </a:ext>
                  </a:extLst>
                </a:gridCol>
                <a:gridCol w="868450">
                  <a:extLst>
                    <a:ext uri="{9D8B030D-6E8A-4147-A177-3AD203B41FA5}">
                      <a16:colId xmlns:a16="http://schemas.microsoft.com/office/drawing/2014/main" val="20005"/>
                    </a:ext>
                  </a:extLst>
                </a:gridCol>
                <a:gridCol w="868450">
                  <a:extLst>
                    <a:ext uri="{9D8B030D-6E8A-4147-A177-3AD203B41FA5}">
                      <a16:colId xmlns:a16="http://schemas.microsoft.com/office/drawing/2014/main" val="20006"/>
                    </a:ext>
                  </a:extLst>
                </a:gridCol>
                <a:gridCol w="868450">
                  <a:extLst>
                    <a:ext uri="{9D8B030D-6E8A-4147-A177-3AD203B41FA5}">
                      <a16:colId xmlns:a16="http://schemas.microsoft.com/office/drawing/2014/main" val="20007"/>
                    </a:ext>
                  </a:extLst>
                </a:gridCol>
                <a:gridCol w="868450">
                  <a:extLst>
                    <a:ext uri="{9D8B030D-6E8A-4147-A177-3AD203B41FA5}">
                      <a16:colId xmlns:a16="http://schemas.microsoft.com/office/drawing/2014/main" val="20008"/>
                    </a:ext>
                  </a:extLst>
                </a:gridCol>
                <a:gridCol w="868450">
                  <a:extLst>
                    <a:ext uri="{9D8B030D-6E8A-4147-A177-3AD203B41FA5}">
                      <a16:colId xmlns:a16="http://schemas.microsoft.com/office/drawing/2014/main" val="20009"/>
                    </a:ext>
                  </a:extLst>
                </a:gridCol>
              </a:tblGrid>
              <a:tr h="152400">
                <a:tc>
                  <a:txBody>
                    <a:bodyPr/>
                    <a:lstStyle/>
                    <a:p>
                      <a:pPr marL="0" marR="0" lvl="0" indent="0" algn="l" rtl="0">
                        <a:spcBef>
                          <a:spcPts val="0"/>
                        </a:spcBef>
                        <a:spcAft>
                          <a:spcPts val="0"/>
                        </a:spcAft>
                        <a:buNone/>
                      </a:pPr>
                      <a:r>
                        <a:rPr lang="en-US" sz="1200">
                          <a:solidFill>
                            <a:schemeClr val="dk1"/>
                          </a:solidFill>
                        </a:rPr>
                        <a:t>Insurer</a:t>
                      </a:r>
                      <a:endParaRPr/>
                    </a:p>
                    <a:p>
                      <a:pPr marL="0" marR="0" lvl="0" indent="0" algn="l" rtl="0">
                        <a:spcBef>
                          <a:spcPts val="0"/>
                        </a:spcBef>
                        <a:spcAft>
                          <a:spcPts val="0"/>
                        </a:spcAft>
                        <a:buNone/>
                      </a:pPr>
                      <a:endParaRPr sz="1200">
                        <a:solidFill>
                          <a:schemeClr val="dk1"/>
                        </a:solidFill>
                      </a:endParaRPr>
                    </a:p>
                  </a:txBody>
                  <a:tcPr marL="91450" marR="91450" marT="45725" marB="45725">
                    <a:lnL w="38100" cap="flat" cmpd="sng">
                      <a:solidFill>
                        <a:srgbClr val="FFC000"/>
                      </a:solidFill>
                      <a:prstDash val="solid"/>
                      <a:round/>
                      <a:headEnd type="none" w="sm" len="sm"/>
                      <a:tailEnd type="none" w="sm" len="sm"/>
                    </a:lnL>
                    <a:lnT w="38100" cap="flat" cmpd="sng">
                      <a:solidFill>
                        <a:srgbClr val="FFC000"/>
                      </a:solidFill>
                      <a:prstDash val="solid"/>
                      <a:round/>
                      <a:headEnd type="none" w="sm" len="sm"/>
                      <a:tailEnd type="none" w="sm" len="sm"/>
                    </a:lnT>
                    <a:solidFill>
                      <a:srgbClr val="FFC000"/>
                    </a:solidFill>
                  </a:tcPr>
                </a:tc>
                <a:tc>
                  <a:txBody>
                    <a:bodyPr/>
                    <a:lstStyle/>
                    <a:p>
                      <a:pPr marL="0" marR="0" lvl="0" indent="0" algn="l" rtl="0">
                        <a:spcBef>
                          <a:spcPts val="0"/>
                        </a:spcBef>
                        <a:spcAft>
                          <a:spcPts val="0"/>
                        </a:spcAft>
                        <a:buNone/>
                      </a:pPr>
                      <a:r>
                        <a:rPr lang="en-US" sz="1200">
                          <a:solidFill>
                            <a:schemeClr val="lt1"/>
                          </a:solidFill>
                        </a:rPr>
                        <a:t>Aetna or Coventry</a:t>
                      </a:r>
                      <a:endParaRPr sz="1200">
                        <a:solidFill>
                          <a:schemeClr val="lt1"/>
                        </a:solidFill>
                      </a:endParaRPr>
                    </a:p>
                  </a:txBody>
                  <a:tcPr marL="91450" marR="91450" marT="45725" marB="45725">
                    <a:lnT w="38100" cap="flat" cmpd="sng">
                      <a:solidFill>
                        <a:srgbClr val="FFC000"/>
                      </a:solidFill>
                      <a:prstDash val="solid"/>
                      <a:round/>
                      <a:headEnd type="none" w="sm" len="sm"/>
                      <a:tailEnd type="none" w="sm" len="sm"/>
                    </a:lnT>
                    <a:solidFill>
                      <a:schemeClr val="accent1"/>
                    </a:solidFill>
                  </a:tcPr>
                </a:tc>
                <a:tc>
                  <a:txBody>
                    <a:bodyPr/>
                    <a:lstStyle/>
                    <a:p>
                      <a:pPr marL="0" marR="0" lvl="0" indent="0" algn="l" rtl="0">
                        <a:spcBef>
                          <a:spcPts val="0"/>
                        </a:spcBef>
                        <a:spcAft>
                          <a:spcPts val="0"/>
                        </a:spcAft>
                        <a:buNone/>
                      </a:pPr>
                      <a:r>
                        <a:rPr lang="en-US" sz="1200">
                          <a:solidFill>
                            <a:schemeClr val="lt1"/>
                          </a:solidFill>
                        </a:rPr>
                        <a:t>BCBSNE</a:t>
                      </a:r>
                      <a:endParaRPr/>
                    </a:p>
                  </a:txBody>
                  <a:tcPr marL="91450" marR="91450" marT="45725" marB="45725">
                    <a:lnT w="38100" cap="flat" cmpd="sng">
                      <a:solidFill>
                        <a:srgbClr val="FFC000"/>
                      </a:solidFill>
                      <a:prstDash val="solid"/>
                      <a:round/>
                      <a:headEnd type="none" w="sm" len="sm"/>
                      <a:tailEnd type="none" w="sm" len="sm"/>
                    </a:lnT>
                    <a:solidFill>
                      <a:schemeClr val="accent1"/>
                    </a:solidFill>
                  </a:tcPr>
                </a:tc>
                <a:tc>
                  <a:txBody>
                    <a:bodyPr/>
                    <a:lstStyle/>
                    <a:p>
                      <a:pPr marL="0" marR="0" lvl="0" indent="0" algn="l" rtl="0">
                        <a:spcBef>
                          <a:spcPts val="0"/>
                        </a:spcBef>
                        <a:spcAft>
                          <a:spcPts val="0"/>
                        </a:spcAft>
                        <a:buNone/>
                      </a:pPr>
                      <a:r>
                        <a:rPr lang="en-US" sz="1100">
                          <a:solidFill>
                            <a:schemeClr val="lt1"/>
                          </a:solidFill>
                        </a:rPr>
                        <a:t>CoOportunity</a:t>
                      </a:r>
                      <a:endParaRPr sz="1100">
                        <a:solidFill>
                          <a:schemeClr val="lt1"/>
                        </a:solidFill>
                      </a:endParaRPr>
                    </a:p>
                  </a:txBody>
                  <a:tcPr marL="91450" marR="91450" marT="45725" marB="45725">
                    <a:lnT w="38100" cap="flat" cmpd="sng">
                      <a:solidFill>
                        <a:srgbClr val="FFC000"/>
                      </a:solidFill>
                      <a:prstDash val="solid"/>
                      <a:round/>
                      <a:headEnd type="none" w="sm" len="sm"/>
                      <a:tailEnd type="none" w="sm" len="sm"/>
                    </a:lnT>
                    <a:solidFill>
                      <a:schemeClr val="accent1"/>
                    </a:solidFill>
                  </a:tcPr>
                </a:tc>
                <a:tc>
                  <a:txBody>
                    <a:bodyPr/>
                    <a:lstStyle/>
                    <a:p>
                      <a:pPr marL="0" marR="0" lvl="0" indent="0" algn="l" rtl="0">
                        <a:spcBef>
                          <a:spcPts val="0"/>
                        </a:spcBef>
                        <a:spcAft>
                          <a:spcPts val="0"/>
                        </a:spcAft>
                        <a:buNone/>
                      </a:pPr>
                      <a:r>
                        <a:rPr lang="en-US" sz="1200">
                          <a:solidFill>
                            <a:schemeClr val="lt1"/>
                          </a:solidFill>
                        </a:rPr>
                        <a:t>Medica</a:t>
                      </a:r>
                      <a:endParaRPr sz="1200">
                        <a:solidFill>
                          <a:schemeClr val="lt1"/>
                        </a:solidFill>
                      </a:endParaRPr>
                    </a:p>
                  </a:txBody>
                  <a:tcPr marL="91450" marR="91450" marT="45725" marB="45725">
                    <a:lnT w="38100" cap="flat" cmpd="sng">
                      <a:solidFill>
                        <a:srgbClr val="FFC000"/>
                      </a:solidFill>
                      <a:prstDash val="solid"/>
                      <a:round/>
                      <a:headEnd type="none" w="sm" len="sm"/>
                      <a:tailEnd type="none" w="sm" len="sm"/>
                    </a:lnT>
                    <a:solidFill>
                      <a:schemeClr val="accent1"/>
                    </a:solidFill>
                  </a:tcPr>
                </a:tc>
                <a:tc>
                  <a:txBody>
                    <a:bodyPr/>
                    <a:lstStyle/>
                    <a:p>
                      <a:pPr marL="0" marR="0" lvl="0" indent="0" algn="l" rtl="0">
                        <a:spcBef>
                          <a:spcPts val="0"/>
                        </a:spcBef>
                        <a:spcAft>
                          <a:spcPts val="0"/>
                        </a:spcAft>
                        <a:buNone/>
                      </a:pPr>
                      <a:r>
                        <a:rPr lang="en-US" sz="1200">
                          <a:solidFill>
                            <a:schemeClr val="lt1"/>
                          </a:solidFill>
                        </a:rPr>
                        <a:t>Time</a:t>
                      </a:r>
                      <a:endParaRPr/>
                    </a:p>
                  </a:txBody>
                  <a:tcPr marL="91450" marR="91450" marT="45725" marB="45725">
                    <a:lnT w="38100" cap="flat" cmpd="sng">
                      <a:solidFill>
                        <a:srgbClr val="FFC000"/>
                      </a:solidFill>
                      <a:prstDash val="solid"/>
                      <a:round/>
                      <a:headEnd type="none" w="sm" len="sm"/>
                      <a:tailEnd type="none" w="sm" len="sm"/>
                    </a:lnT>
                    <a:solidFill>
                      <a:schemeClr val="accent1"/>
                    </a:solidFill>
                  </a:tcPr>
                </a:tc>
                <a:tc>
                  <a:txBody>
                    <a:bodyPr/>
                    <a:lstStyle/>
                    <a:p>
                      <a:pPr marL="0" marR="0" lvl="0" indent="0" algn="l" rtl="0">
                        <a:spcBef>
                          <a:spcPts val="0"/>
                        </a:spcBef>
                        <a:spcAft>
                          <a:spcPts val="0"/>
                        </a:spcAft>
                        <a:buNone/>
                      </a:pPr>
                      <a:r>
                        <a:rPr lang="en-US" sz="1200">
                          <a:solidFill>
                            <a:schemeClr val="lt1"/>
                          </a:solidFill>
                        </a:rPr>
                        <a:t>UHC</a:t>
                      </a:r>
                      <a:endParaRPr/>
                    </a:p>
                    <a:p>
                      <a:pPr marL="0" marR="0" lvl="0" indent="0" algn="l" rtl="0">
                        <a:spcBef>
                          <a:spcPts val="0"/>
                        </a:spcBef>
                        <a:spcAft>
                          <a:spcPts val="0"/>
                        </a:spcAft>
                        <a:buNone/>
                      </a:pPr>
                      <a:endParaRPr sz="1200">
                        <a:solidFill>
                          <a:schemeClr val="lt1"/>
                        </a:solidFill>
                      </a:endParaRPr>
                    </a:p>
                  </a:txBody>
                  <a:tcPr marL="91450" marR="91450" marT="45725" marB="45725">
                    <a:lnT w="38100" cap="flat" cmpd="sng">
                      <a:solidFill>
                        <a:srgbClr val="FFC000"/>
                      </a:solidFill>
                      <a:prstDash val="solid"/>
                      <a:round/>
                      <a:headEnd type="none" w="sm" len="sm"/>
                      <a:tailEnd type="none" w="sm" len="sm"/>
                    </a:lnT>
                    <a:solidFill>
                      <a:schemeClr val="accent1"/>
                    </a:solidFill>
                  </a:tcPr>
                </a:tc>
                <a:tc>
                  <a:txBody>
                    <a:bodyPr/>
                    <a:lstStyle/>
                    <a:p>
                      <a:pPr marL="0" marR="0" lvl="0" indent="0" algn="l" rtl="0">
                        <a:spcBef>
                          <a:spcPts val="0"/>
                        </a:spcBef>
                        <a:spcAft>
                          <a:spcPts val="0"/>
                        </a:spcAft>
                        <a:buNone/>
                      </a:pPr>
                      <a:r>
                        <a:rPr lang="en-US" sz="1200">
                          <a:solidFill>
                            <a:schemeClr val="lt1"/>
                          </a:solidFill>
                        </a:rPr>
                        <a:t>Bright Health</a:t>
                      </a:r>
                      <a:endParaRPr sz="1200">
                        <a:solidFill>
                          <a:schemeClr val="lt1"/>
                        </a:solidFill>
                      </a:endParaRPr>
                    </a:p>
                  </a:txBody>
                  <a:tcPr marL="91450" marR="91450" marT="45725" marB="45725">
                    <a:lnT w="38100" cap="flat" cmpd="sng">
                      <a:solidFill>
                        <a:srgbClr val="FFC000"/>
                      </a:solidFill>
                      <a:prstDash val="solid"/>
                      <a:round/>
                      <a:headEnd type="none" w="sm" len="sm"/>
                      <a:tailEnd type="none" w="sm" len="sm"/>
                    </a:lnT>
                    <a:solidFill>
                      <a:schemeClr val="accent1"/>
                    </a:solidFill>
                  </a:tcPr>
                </a:tc>
                <a:tc>
                  <a:txBody>
                    <a:bodyPr/>
                    <a:lstStyle/>
                    <a:p>
                      <a:pPr marL="0" marR="0" lvl="0" indent="0" algn="l" rtl="0">
                        <a:spcBef>
                          <a:spcPts val="0"/>
                        </a:spcBef>
                        <a:spcAft>
                          <a:spcPts val="0"/>
                        </a:spcAft>
                        <a:buNone/>
                      </a:pPr>
                      <a:r>
                        <a:rPr lang="en-US" sz="1200">
                          <a:solidFill>
                            <a:schemeClr val="lt1"/>
                          </a:solidFill>
                        </a:rPr>
                        <a:t>Nebraska Total Care</a:t>
                      </a:r>
                      <a:endParaRPr/>
                    </a:p>
                  </a:txBody>
                  <a:tcPr marL="91450" marR="91450" marT="45725" marB="45725">
                    <a:lnT w="38100" cap="flat" cmpd="sng">
                      <a:solidFill>
                        <a:srgbClr val="FFC000"/>
                      </a:solidFill>
                      <a:prstDash val="solid"/>
                      <a:round/>
                      <a:headEnd type="none" w="sm" len="sm"/>
                      <a:tailEnd type="none" w="sm" len="sm"/>
                    </a:lnT>
                    <a:solidFill>
                      <a:schemeClr val="accent1"/>
                    </a:solidFill>
                  </a:tcPr>
                </a:tc>
                <a:tc>
                  <a:txBody>
                    <a:bodyPr/>
                    <a:lstStyle/>
                    <a:p>
                      <a:pPr marL="0" marR="0" lvl="0" indent="0" algn="l" rtl="0">
                        <a:spcBef>
                          <a:spcPts val="0"/>
                        </a:spcBef>
                        <a:spcAft>
                          <a:spcPts val="0"/>
                        </a:spcAft>
                        <a:buNone/>
                      </a:pPr>
                      <a:r>
                        <a:rPr lang="en-US" sz="1200">
                          <a:solidFill>
                            <a:schemeClr val="lt1"/>
                          </a:solidFill>
                        </a:rPr>
                        <a:t>Oscar </a:t>
                      </a:r>
                      <a:endParaRPr/>
                    </a:p>
                  </a:txBody>
                  <a:tcPr marL="91450" marR="91450" marT="45725" marB="45725">
                    <a:lnR w="38100" cap="flat" cmpd="sng">
                      <a:solidFill>
                        <a:srgbClr val="FFC000"/>
                      </a:solidFill>
                      <a:prstDash val="solid"/>
                      <a:round/>
                      <a:headEnd type="none" w="sm" len="sm"/>
                      <a:tailEnd type="none" w="sm" len="sm"/>
                    </a:lnR>
                    <a:lnT w="38100" cap="flat" cmpd="sng">
                      <a:solidFill>
                        <a:srgbClr val="FFC000"/>
                      </a:solidFill>
                      <a:prstDash val="solid"/>
                      <a:round/>
                      <a:headEnd type="none" w="sm" len="sm"/>
                      <a:tailEnd type="none" w="sm" len="sm"/>
                    </a:lnT>
                    <a:solidFill>
                      <a:schemeClr val="accent1"/>
                    </a:solidFill>
                  </a:tcPr>
                </a:tc>
                <a:extLst>
                  <a:ext uri="{0D108BD9-81ED-4DB2-BD59-A6C34878D82A}">
                    <a16:rowId xmlns:a16="http://schemas.microsoft.com/office/drawing/2014/main" val="10000"/>
                  </a:ext>
                </a:extLst>
              </a:tr>
              <a:tr h="152400">
                <a:tc>
                  <a:txBody>
                    <a:bodyPr/>
                    <a:lstStyle/>
                    <a:p>
                      <a:pPr marL="0" marR="0" lvl="0" indent="0" algn="l" rtl="0">
                        <a:spcBef>
                          <a:spcPts val="0"/>
                        </a:spcBef>
                        <a:spcAft>
                          <a:spcPts val="0"/>
                        </a:spcAft>
                        <a:buNone/>
                      </a:pPr>
                      <a:r>
                        <a:rPr lang="en-US" sz="1200"/>
                        <a:t>3 in 2014</a:t>
                      </a:r>
                      <a:endParaRPr/>
                    </a:p>
                  </a:txBody>
                  <a:tcPr marL="91450" marR="91450" marT="45725" marB="45725">
                    <a:lnL w="38100" cap="flat" cmpd="sng">
                      <a:solidFill>
                        <a:srgbClr val="FFC000"/>
                      </a:solidFill>
                      <a:prstDash val="solid"/>
                      <a:round/>
                      <a:headEnd type="none" w="sm" len="sm"/>
                      <a:tailEnd type="none" w="sm" len="sm"/>
                    </a:lnL>
                    <a:solidFill>
                      <a:srgbClr val="FFC000"/>
                    </a:solidFill>
                  </a:tcPr>
                </a:tc>
                <a:tc>
                  <a:txBody>
                    <a:bodyPr/>
                    <a:lstStyle/>
                    <a:p>
                      <a:pPr marL="0" marR="0" lvl="0" indent="0" algn="l" rtl="0">
                        <a:spcBef>
                          <a:spcPts val="0"/>
                        </a:spcBef>
                        <a:spcAft>
                          <a:spcPts val="0"/>
                        </a:spcAft>
                        <a:buNone/>
                      </a:pPr>
                      <a:r>
                        <a:rPr lang="en-US" sz="1200"/>
                        <a:t>2014</a:t>
                      </a:r>
                      <a:endParaRPr/>
                    </a:p>
                  </a:txBody>
                  <a:tcPr marL="91450" marR="91450" marT="45725" marB="45725"/>
                </a:tc>
                <a:tc>
                  <a:txBody>
                    <a:bodyPr/>
                    <a:lstStyle/>
                    <a:p>
                      <a:pPr marL="0" marR="0" lvl="0" indent="0" algn="l" rtl="0">
                        <a:spcBef>
                          <a:spcPts val="0"/>
                        </a:spcBef>
                        <a:spcAft>
                          <a:spcPts val="0"/>
                        </a:spcAft>
                        <a:buNone/>
                      </a:pPr>
                      <a:r>
                        <a:rPr lang="en-US" sz="1200"/>
                        <a:t>2014</a:t>
                      </a:r>
                      <a:endParaRPr/>
                    </a:p>
                  </a:txBody>
                  <a:tcPr marL="91450" marR="91450" marT="45725" marB="45725"/>
                </a:tc>
                <a:tc>
                  <a:txBody>
                    <a:bodyPr/>
                    <a:lstStyle/>
                    <a:p>
                      <a:pPr marL="0" marR="0" lvl="0" indent="0" algn="l" rtl="0">
                        <a:spcBef>
                          <a:spcPts val="0"/>
                        </a:spcBef>
                        <a:spcAft>
                          <a:spcPts val="0"/>
                        </a:spcAft>
                        <a:buNone/>
                      </a:pPr>
                      <a:r>
                        <a:rPr lang="en-US" sz="1200"/>
                        <a:t>2014</a:t>
                      </a:r>
                      <a:endParaRPr/>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lnR w="38100" cap="flat" cmpd="sng">
                      <a:solidFill>
                        <a:srgbClr val="FFC000"/>
                      </a:solidFill>
                      <a:prstDash val="solid"/>
                      <a:round/>
                      <a:headEnd type="none" w="sm" len="sm"/>
                      <a:tailEnd type="none" w="sm" len="sm"/>
                    </a:lnR>
                  </a:tcPr>
                </a:tc>
                <a:extLst>
                  <a:ext uri="{0D108BD9-81ED-4DB2-BD59-A6C34878D82A}">
                    <a16:rowId xmlns:a16="http://schemas.microsoft.com/office/drawing/2014/main" val="10001"/>
                  </a:ext>
                </a:extLst>
              </a:tr>
              <a:tr h="152400">
                <a:tc>
                  <a:txBody>
                    <a:bodyPr/>
                    <a:lstStyle/>
                    <a:p>
                      <a:pPr marL="0" marR="0" lvl="0" indent="0" algn="l" rtl="0">
                        <a:spcBef>
                          <a:spcPts val="0"/>
                        </a:spcBef>
                        <a:spcAft>
                          <a:spcPts val="0"/>
                        </a:spcAft>
                        <a:buNone/>
                      </a:pPr>
                      <a:r>
                        <a:rPr lang="en-US" sz="1200"/>
                        <a:t>4 in 2015</a:t>
                      </a:r>
                      <a:endParaRPr/>
                    </a:p>
                  </a:txBody>
                  <a:tcPr marL="91450" marR="91450" marT="45725" marB="45725">
                    <a:lnL w="38100" cap="flat" cmpd="sng">
                      <a:solidFill>
                        <a:srgbClr val="FFC000"/>
                      </a:solidFill>
                      <a:prstDash val="solid"/>
                      <a:round/>
                      <a:headEnd type="none" w="sm" len="sm"/>
                      <a:tailEnd type="none" w="sm" len="sm"/>
                    </a:lnL>
                    <a:solidFill>
                      <a:srgbClr val="FFC000"/>
                    </a:solidFill>
                  </a:tcPr>
                </a:tc>
                <a:tc>
                  <a:txBody>
                    <a:bodyPr/>
                    <a:lstStyle/>
                    <a:p>
                      <a:pPr marL="0" marR="0" lvl="0" indent="0" algn="l" rtl="0">
                        <a:spcBef>
                          <a:spcPts val="0"/>
                        </a:spcBef>
                        <a:spcAft>
                          <a:spcPts val="0"/>
                        </a:spcAft>
                        <a:buNone/>
                      </a:pPr>
                      <a:r>
                        <a:rPr lang="en-US" sz="1200"/>
                        <a:t>2015</a:t>
                      </a:r>
                      <a:endParaRPr/>
                    </a:p>
                  </a:txBody>
                  <a:tcPr marL="91450" marR="91450" marT="45725" marB="45725"/>
                </a:tc>
                <a:tc>
                  <a:txBody>
                    <a:bodyPr/>
                    <a:lstStyle/>
                    <a:p>
                      <a:pPr marL="0" marR="0" lvl="0" indent="0" algn="l" rtl="0">
                        <a:spcBef>
                          <a:spcPts val="0"/>
                        </a:spcBef>
                        <a:spcAft>
                          <a:spcPts val="0"/>
                        </a:spcAft>
                        <a:buNone/>
                      </a:pPr>
                      <a:r>
                        <a:rPr lang="en-US" sz="1200"/>
                        <a:t>2015</a:t>
                      </a:r>
                      <a:endParaRPr/>
                    </a:p>
                  </a:txBody>
                  <a:tcPr marL="91450" marR="91450" marT="45725" marB="45725"/>
                </a:tc>
                <a:tc>
                  <a:txBody>
                    <a:bodyPr/>
                    <a:lstStyle/>
                    <a:p>
                      <a:pPr marL="0" marR="0" lvl="0" indent="0" algn="l" rtl="0">
                        <a:spcBef>
                          <a:spcPts val="0"/>
                        </a:spcBef>
                        <a:spcAft>
                          <a:spcPts val="0"/>
                        </a:spcAft>
                        <a:buNone/>
                      </a:pPr>
                      <a:r>
                        <a:rPr lang="en-US" sz="1200"/>
                        <a:t>2015*</a:t>
                      </a:r>
                      <a:endParaRPr/>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r>
                        <a:rPr lang="en-US" sz="1200"/>
                        <a:t>2015</a:t>
                      </a:r>
                      <a:endParaRPr/>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lnR w="38100" cap="flat" cmpd="sng">
                      <a:solidFill>
                        <a:srgbClr val="FFC000"/>
                      </a:solidFill>
                      <a:prstDash val="solid"/>
                      <a:round/>
                      <a:headEnd type="none" w="sm" len="sm"/>
                      <a:tailEnd type="none" w="sm" len="sm"/>
                    </a:lnR>
                  </a:tcPr>
                </a:tc>
                <a:extLst>
                  <a:ext uri="{0D108BD9-81ED-4DB2-BD59-A6C34878D82A}">
                    <a16:rowId xmlns:a16="http://schemas.microsoft.com/office/drawing/2014/main" val="10002"/>
                  </a:ext>
                </a:extLst>
              </a:tr>
              <a:tr h="152400">
                <a:tc>
                  <a:txBody>
                    <a:bodyPr/>
                    <a:lstStyle/>
                    <a:p>
                      <a:pPr marL="0" marR="0" lvl="0" indent="0" algn="l" rtl="0">
                        <a:spcBef>
                          <a:spcPts val="0"/>
                        </a:spcBef>
                        <a:spcAft>
                          <a:spcPts val="0"/>
                        </a:spcAft>
                        <a:buNone/>
                      </a:pPr>
                      <a:r>
                        <a:rPr lang="en-US" sz="1200"/>
                        <a:t>4 in 2016</a:t>
                      </a:r>
                      <a:endParaRPr/>
                    </a:p>
                  </a:txBody>
                  <a:tcPr marL="91450" marR="91450" marT="45725" marB="45725">
                    <a:lnL w="38100" cap="flat" cmpd="sng">
                      <a:solidFill>
                        <a:srgbClr val="FFC000"/>
                      </a:solidFill>
                      <a:prstDash val="solid"/>
                      <a:round/>
                      <a:headEnd type="none" w="sm" len="sm"/>
                      <a:tailEnd type="none" w="sm" len="sm"/>
                    </a:lnL>
                    <a:solidFill>
                      <a:srgbClr val="FFC000"/>
                    </a:solidFill>
                  </a:tcPr>
                </a:tc>
                <a:tc>
                  <a:txBody>
                    <a:bodyPr/>
                    <a:lstStyle/>
                    <a:p>
                      <a:pPr marL="0" marR="0" lvl="0" indent="0" algn="l" rtl="0">
                        <a:spcBef>
                          <a:spcPts val="0"/>
                        </a:spcBef>
                        <a:spcAft>
                          <a:spcPts val="0"/>
                        </a:spcAft>
                        <a:buNone/>
                      </a:pPr>
                      <a:r>
                        <a:rPr lang="en-US" sz="1200"/>
                        <a:t>2016</a:t>
                      </a:r>
                      <a:endParaRPr/>
                    </a:p>
                  </a:txBody>
                  <a:tcPr marL="91450" marR="91450" marT="45725" marB="45725"/>
                </a:tc>
                <a:tc>
                  <a:txBody>
                    <a:bodyPr/>
                    <a:lstStyle/>
                    <a:p>
                      <a:pPr marL="0" marR="0" lvl="0" indent="0" algn="l" rtl="0">
                        <a:spcBef>
                          <a:spcPts val="0"/>
                        </a:spcBef>
                        <a:spcAft>
                          <a:spcPts val="0"/>
                        </a:spcAft>
                        <a:buNone/>
                      </a:pPr>
                      <a:r>
                        <a:rPr lang="en-US" sz="1200"/>
                        <a:t>2016</a:t>
                      </a:r>
                      <a:endParaRPr/>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r>
                        <a:rPr lang="en-US" sz="1200"/>
                        <a:t>2016</a:t>
                      </a:r>
                      <a:endParaRPr/>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r>
                        <a:rPr lang="en-US" sz="1200"/>
                        <a:t>2016</a:t>
                      </a:r>
                      <a:endParaRPr/>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lnR w="38100" cap="flat" cmpd="sng">
                      <a:solidFill>
                        <a:srgbClr val="FFC000"/>
                      </a:solidFill>
                      <a:prstDash val="solid"/>
                      <a:round/>
                      <a:headEnd type="none" w="sm" len="sm"/>
                      <a:tailEnd type="none" w="sm" len="sm"/>
                    </a:lnR>
                  </a:tcPr>
                </a:tc>
                <a:extLst>
                  <a:ext uri="{0D108BD9-81ED-4DB2-BD59-A6C34878D82A}">
                    <a16:rowId xmlns:a16="http://schemas.microsoft.com/office/drawing/2014/main" val="10003"/>
                  </a:ext>
                </a:extLst>
              </a:tr>
              <a:tr h="152400">
                <a:tc>
                  <a:txBody>
                    <a:bodyPr/>
                    <a:lstStyle/>
                    <a:p>
                      <a:pPr marL="0" marR="0" lvl="0" indent="0" algn="l" rtl="0">
                        <a:spcBef>
                          <a:spcPts val="0"/>
                        </a:spcBef>
                        <a:spcAft>
                          <a:spcPts val="0"/>
                        </a:spcAft>
                        <a:buNone/>
                      </a:pPr>
                      <a:r>
                        <a:rPr lang="en-US" sz="1200"/>
                        <a:t>2 in 2017</a:t>
                      </a:r>
                      <a:endParaRPr/>
                    </a:p>
                  </a:txBody>
                  <a:tcPr marL="91450" marR="91450" marT="45725" marB="45725">
                    <a:lnL w="38100" cap="flat" cmpd="sng">
                      <a:solidFill>
                        <a:srgbClr val="FFC000"/>
                      </a:solidFill>
                      <a:prstDash val="solid"/>
                      <a:round/>
                      <a:headEnd type="none" w="sm" len="sm"/>
                      <a:tailEnd type="none" w="sm" len="sm"/>
                    </a:lnL>
                    <a:solidFill>
                      <a:srgbClr val="FFC000"/>
                    </a:solidFill>
                  </a:tcPr>
                </a:tc>
                <a:tc>
                  <a:txBody>
                    <a:bodyPr/>
                    <a:lstStyle/>
                    <a:p>
                      <a:pPr marL="0" marR="0" lvl="0" indent="0" algn="l" rtl="0">
                        <a:spcBef>
                          <a:spcPts val="0"/>
                        </a:spcBef>
                        <a:spcAft>
                          <a:spcPts val="0"/>
                        </a:spcAft>
                        <a:buNone/>
                      </a:pPr>
                      <a:r>
                        <a:rPr lang="en-US" sz="1200"/>
                        <a:t>2017</a:t>
                      </a:r>
                      <a:endParaRPr/>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r>
                        <a:rPr lang="en-US" sz="1200"/>
                        <a:t>2017</a:t>
                      </a:r>
                      <a:endParaRPr/>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lnR w="38100" cap="flat" cmpd="sng">
                      <a:solidFill>
                        <a:srgbClr val="FFC000"/>
                      </a:solidFill>
                      <a:prstDash val="solid"/>
                      <a:round/>
                      <a:headEnd type="none" w="sm" len="sm"/>
                      <a:tailEnd type="none" w="sm" len="sm"/>
                    </a:lnR>
                  </a:tcPr>
                </a:tc>
                <a:extLst>
                  <a:ext uri="{0D108BD9-81ED-4DB2-BD59-A6C34878D82A}">
                    <a16:rowId xmlns:a16="http://schemas.microsoft.com/office/drawing/2014/main" val="10004"/>
                  </a:ext>
                </a:extLst>
              </a:tr>
              <a:tr h="152400">
                <a:tc>
                  <a:txBody>
                    <a:bodyPr/>
                    <a:lstStyle/>
                    <a:p>
                      <a:pPr marL="0" marR="0" lvl="0" indent="0" algn="l" rtl="0">
                        <a:spcBef>
                          <a:spcPts val="0"/>
                        </a:spcBef>
                        <a:spcAft>
                          <a:spcPts val="0"/>
                        </a:spcAft>
                        <a:buNone/>
                      </a:pPr>
                      <a:r>
                        <a:rPr lang="en-US" sz="1200"/>
                        <a:t>1 in 2018</a:t>
                      </a:r>
                      <a:endParaRPr/>
                    </a:p>
                  </a:txBody>
                  <a:tcPr marL="91450" marR="91450" marT="45725" marB="45725">
                    <a:lnL w="38100" cap="flat" cmpd="sng">
                      <a:solidFill>
                        <a:srgbClr val="FFC000"/>
                      </a:solidFill>
                      <a:prstDash val="solid"/>
                      <a:round/>
                      <a:headEnd type="none" w="sm" len="sm"/>
                      <a:tailEnd type="none" w="sm" len="sm"/>
                    </a:lnL>
                    <a:solidFill>
                      <a:srgbClr val="FFC000"/>
                    </a:solidFill>
                  </a:tcPr>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r>
                        <a:rPr lang="en-US" sz="1200"/>
                        <a:t>2018</a:t>
                      </a:r>
                      <a:endParaRPr/>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lnR w="38100" cap="flat" cmpd="sng">
                      <a:solidFill>
                        <a:srgbClr val="FFC000"/>
                      </a:solidFill>
                      <a:prstDash val="solid"/>
                      <a:round/>
                      <a:headEnd type="none" w="sm" len="sm"/>
                      <a:tailEnd type="none" w="sm" len="sm"/>
                    </a:lnR>
                  </a:tcPr>
                </a:tc>
                <a:extLst>
                  <a:ext uri="{0D108BD9-81ED-4DB2-BD59-A6C34878D82A}">
                    <a16:rowId xmlns:a16="http://schemas.microsoft.com/office/drawing/2014/main" val="10005"/>
                  </a:ext>
                </a:extLst>
              </a:tr>
              <a:tr h="152400">
                <a:tc>
                  <a:txBody>
                    <a:bodyPr/>
                    <a:lstStyle/>
                    <a:p>
                      <a:pPr marL="0" marR="0" lvl="0" indent="0" algn="l" rtl="0">
                        <a:spcBef>
                          <a:spcPts val="0"/>
                        </a:spcBef>
                        <a:spcAft>
                          <a:spcPts val="0"/>
                        </a:spcAft>
                        <a:buNone/>
                      </a:pPr>
                      <a:r>
                        <a:rPr lang="en-US" sz="1200"/>
                        <a:t>1 in 2019</a:t>
                      </a:r>
                      <a:endParaRPr/>
                    </a:p>
                  </a:txBody>
                  <a:tcPr marL="91450" marR="91450" marT="45725" marB="45725">
                    <a:lnL w="38100" cap="flat" cmpd="sng">
                      <a:solidFill>
                        <a:srgbClr val="FFC000"/>
                      </a:solidFill>
                      <a:prstDash val="solid"/>
                      <a:round/>
                      <a:headEnd type="none" w="sm" len="sm"/>
                      <a:tailEnd type="none" w="sm" len="sm"/>
                    </a:lnL>
                    <a:solidFill>
                      <a:srgbClr val="FFC000"/>
                    </a:solidFill>
                  </a:tcPr>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r>
                        <a:rPr lang="en-US" sz="1200"/>
                        <a:t>2019</a:t>
                      </a:r>
                      <a:endParaRPr/>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lnR w="38100" cap="flat" cmpd="sng">
                      <a:solidFill>
                        <a:srgbClr val="FFC000"/>
                      </a:solidFill>
                      <a:prstDash val="solid"/>
                      <a:round/>
                      <a:headEnd type="none" w="sm" len="sm"/>
                      <a:tailEnd type="none" w="sm" len="sm"/>
                    </a:lnR>
                  </a:tcPr>
                </a:tc>
                <a:extLst>
                  <a:ext uri="{0D108BD9-81ED-4DB2-BD59-A6C34878D82A}">
                    <a16:rowId xmlns:a16="http://schemas.microsoft.com/office/drawing/2014/main" val="10006"/>
                  </a:ext>
                </a:extLst>
              </a:tr>
              <a:tr h="152400">
                <a:tc>
                  <a:txBody>
                    <a:bodyPr/>
                    <a:lstStyle/>
                    <a:p>
                      <a:pPr marL="0" marR="0" lvl="0" indent="0" algn="l" rtl="0">
                        <a:spcBef>
                          <a:spcPts val="0"/>
                        </a:spcBef>
                        <a:spcAft>
                          <a:spcPts val="0"/>
                        </a:spcAft>
                        <a:buNone/>
                      </a:pPr>
                      <a:r>
                        <a:rPr lang="en-US" sz="1200"/>
                        <a:t>2 in 2020</a:t>
                      </a:r>
                      <a:endParaRPr sz="1200"/>
                    </a:p>
                  </a:txBody>
                  <a:tcPr marL="91450" marR="91450" marT="45725" marB="45725">
                    <a:lnL w="38100" cap="flat" cmpd="sng">
                      <a:solidFill>
                        <a:srgbClr val="FFC000"/>
                      </a:solidFill>
                      <a:prstDash val="solid"/>
                      <a:round/>
                      <a:headEnd type="none" w="sm" len="sm"/>
                      <a:tailEnd type="none" w="sm" len="sm"/>
                    </a:lnL>
                    <a:solidFill>
                      <a:srgbClr val="FFC000"/>
                    </a:solidFill>
                  </a:tcPr>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r>
                        <a:rPr lang="en-US" sz="1200"/>
                        <a:t>2020</a:t>
                      </a:r>
                      <a:endParaRPr/>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r>
                        <a:rPr lang="en-US" sz="1200"/>
                        <a:t>2020</a:t>
                      </a:r>
                      <a:endParaRPr/>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lnR w="38100" cap="flat" cmpd="sng">
                      <a:solidFill>
                        <a:srgbClr val="FFC000"/>
                      </a:solidFill>
                      <a:prstDash val="solid"/>
                      <a:round/>
                      <a:headEnd type="none" w="sm" len="sm"/>
                      <a:tailEnd type="none" w="sm" len="sm"/>
                    </a:lnR>
                  </a:tcPr>
                </a:tc>
                <a:extLst>
                  <a:ext uri="{0D108BD9-81ED-4DB2-BD59-A6C34878D82A}">
                    <a16:rowId xmlns:a16="http://schemas.microsoft.com/office/drawing/2014/main" val="10007"/>
                  </a:ext>
                </a:extLst>
              </a:tr>
              <a:tr h="152400">
                <a:tc>
                  <a:txBody>
                    <a:bodyPr/>
                    <a:lstStyle/>
                    <a:p>
                      <a:pPr marL="0" marR="0" lvl="0" indent="0" algn="l" rtl="0">
                        <a:spcBef>
                          <a:spcPts val="0"/>
                        </a:spcBef>
                        <a:spcAft>
                          <a:spcPts val="0"/>
                        </a:spcAft>
                        <a:buNone/>
                      </a:pPr>
                      <a:r>
                        <a:rPr lang="en-US" sz="1200"/>
                        <a:t>2 in 2021</a:t>
                      </a:r>
                      <a:endParaRPr/>
                    </a:p>
                  </a:txBody>
                  <a:tcPr marL="91450" marR="91450" marT="45725" marB="45725">
                    <a:lnL w="38100" cap="flat" cmpd="sng">
                      <a:solidFill>
                        <a:srgbClr val="FFC000"/>
                      </a:solidFill>
                      <a:prstDash val="solid"/>
                      <a:round/>
                      <a:headEnd type="none" w="sm" len="sm"/>
                      <a:tailEnd type="none" w="sm" len="sm"/>
                    </a:lnL>
                    <a:solidFill>
                      <a:srgbClr val="FFC000"/>
                    </a:solidFill>
                  </a:tcPr>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r>
                        <a:rPr lang="en-US" sz="1200"/>
                        <a:t>2021</a:t>
                      </a:r>
                      <a:endParaRPr/>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r>
                        <a:rPr lang="en-US" sz="1200"/>
                        <a:t>2021</a:t>
                      </a:r>
                      <a:endParaRPr/>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tc>
                <a:tc>
                  <a:txBody>
                    <a:bodyPr/>
                    <a:lstStyle/>
                    <a:p>
                      <a:pPr marL="0" marR="0" lvl="0" indent="0" algn="l" rtl="0">
                        <a:spcBef>
                          <a:spcPts val="0"/>
                        </a:spcBef>
                        <a:spcAft>
                          <a:spcPts val="0"/>
                        </a:spcAft>
                        <a:buNone/>
                      </a:pPr>
                      <a:endParaRPr sz="1200"/>
                    </a:p>
                  </a:txBody>
                  <a:tcPr marL="91450" marR="91450" marT="45725" marB="45725">
                    <a:lnR w="38100" cap="flat" cmpd="sng">
                      <a:solidFill>
                        <a:srgbClr val="FFC000"/>
                      </a:solidFill>
                      <a:prstDash val="solid"/>
                      <a:round/>
                      <a:headEnd type="none" w="sm" len="sm"/>
                      <a:tailEnd type="none" w="sm" len="sm"/>
                    </a:lnR>
                  </a:tcPr>
                </a:tc>
                <a:extLst>
                  <a:ext uri="{0D108BD9-81ED-4DB2-BD59-A6C34878D82A}">
                    <a16:rowId xmlns:a16="http://schemas.microsoft.com/office/drawing/2014/main" val="10008"/>
                  </a:ext>
                </a:extLst>
              </a:tr>
              <a:tr h="152400">
                <a:tc>
                  <a:txBody>
                    <a:bodyPr/>
                    <a:lstStyle/>
                    <a:p>
                      <a:pPr marL="0" marR="0" lvl="0" indent="0" algn="l" rtl="0">
                        <a:spcBef>
                          <a:spcPts val="0"/>
                        </a:spcBef>
                        <a:spcAft>
                          <a:spcPts val="0"/>
                        </a:spcAft>
                        <a:buNone/>
                      </a:pPr>
                      <a:r>
                        <a:rPr lang="en-US" sz="1200"/>
                        <a:t>4 in 2022</a:t>
                      </a:r>
                      <a:endParaRPr/>
                    </a:p>
                  </a:txBody>
                  <a:tcPr marL="91450" marR="91450" marT="45725" marB="45725">
                    <a:lnL w="38100" cap="flat" cmpd="sng">
                      <a:solidFill>
                        <a:srgbClr val="FFC000"/>
                      </a:solidFill>
                      <a:prstDash val="solid"/>
                      <a:round/>
                      <a:headEnd type="none" w="sm" len="sm"/>
                      <a:tailEnd type="none" w="sm" len="sm"/>
                    </a:lnL>
                    <a:lnB w="38100" cap="flat" cmpd="sng">
                      <a:solidFill>
                        <a:srgbClr val="FFC000"/>
                      </a:solidFill>
                      <a:prstDash val="solid"/>
                      <a:round/>
                      <a:headEnd type="none" w="sm" len="sm"/>
                      <a:tailEnd type="none" w="sm" len="sm"/>
                    </a:lnB>
                    <a:solidFill>
                      <a:srgbClr val="FFC000"/>
                    </a:solidFill>
                  </a:tcPr>
                </a:tc>
                <a:tc>
                  <a:txBody>
                    <a:bodyPr/>
                    <a:lstStyle/>
                    <a:p>
                      <a:pPr marL="0" marR="0" lvl="0" indent="0" algn="l" rtl="0">
                        <a:spcBef>
                          <a:spcPts val="0"/>
                        </a:spcBef>
                        <a:spcAft>
                          <a:spcPts val="0"/>
                        </a:spcAft>
                        <a:buNone/>
                      </a:pPr>
                      <a:endParaRPr sz="1200"/>
                    </a:p>
                  </a:txBody>
                  <a:tcPr marL="91450" marR="91450" marT="45725" marB="45725">
                    <a:lnB w="38100" cap="flat" cmpd="sng">
                      <a:solidFill>
                        <a:srgbClr val="FFC000"/>
                      </a:solidFill>
                      <a:prstDash val="solid"/>
                      <a:round/>
                      <a:headEnd type="none" w="sm" len="sm"/>
                      <a:tailEnd type="none" w="sm" len="sm"/>
                    </a:lnB>
                  </a:tcPr>
                </a:tc>
                <a:tc>
                  <a:txBody>
                    <a:bodyPr/>
                    <a:lstStyle/>
                    <a:p>
                      <a:pPr marL="0" marR="0" lvl="0" indent="0" algn="l" rtl="0">
                        <a:spcBef>
                          <a:spcPts val="0"/>
                        </a:spcBef>
                        <a:spcAft>
                          <a:spcPts val="0"/>
                        </a:spcAft>
                        <a:buNone/>
                      </a:pPr>
                      <a:endParaRPr sz="1200"/>
                    </a:p>
                  </a:txBody>
                  <a:tcPr marL="91450" marR="91450" marT="45725" marB="45725">
                    <a:lnB w="38100" cap="flat" cmpd="sng">
                      <a:solidFill>
                        <a:srgbClr val="FFC000"/>
                      </a:solidFill>
                      <a:prstDash val="solid"/>
                      <a:round/>
                      <a:headEnd type="none" w="sm" len="sm"/>
                      <a:tailEnd type="none" w="sm" len="sm"/>
                    </a:lnB>
                  </a:tcPr>
                </a:tc>
                <a:tc>
                  <a:txBody>
                    <a:bodyPr/>
                    <a:lstStyle/>
                    <a:p>
                      <a:pPr marL="0" marR="0" lvl="0" indent="0" algn="l" rtl="0">
                        <a:spcBef>
                          <a:spcPts val="0"/>
                        </a:spcBef>
                        <a:spcAft>
                          <a:spcPts val="0"/>
                        </a:spcAft>
                        <a:buNone/>
                      </a:pPr>
                      <a:endParaRPr sz="1200"/>
                    </a:p>
                  </a:txBody>
                  <a:tcPr marL="91450" marR="91450" marT="45725" marB="45725">
                    <a:lnB w="38100" cap="flat" cmpd="sng">
                      <a:solidFill>
                        <a:srgbClr val="FFC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a:t>2022</a:t>
                      </a:r>
                      <a:endParaRPr/>
                    </a:p>
                  </a:txBody>
                  <a:tcPr marL="91450" marR="91450" marT="45725" marB="45725">
                    <a:lnB w="38100" cap="flat" cmpd="sng">
                      <a:solidFill>
                        <a:srgbClr val="FFC000"/>
                      </a:solidFill>
                      <a:prstDash val="solid"/>
                      <a:round/>
                      <a:headEnd type="none" w="sm" len="sm"/>
                      <a:tailEnd type="none" w="sm" len="sm"/>
                    </a:lnB>
                  </a:tcPr>
                </a:tc>
                <a:tc>
                  <a:txBody>
                    <a:bodyPr/>
                    <a:lstStyle/>
                    <a:p>
                      <a:pPr marL="0" marR="0" lvl="0" indent="0" algn="l" rtl="0">
                        <a:spcBef>
                          <a:spcPts val="0"/>
                        </a:spcBef>
                        <a:spcAft>
                          <a:spcPts val="0"/>
                        </a:spcAft>
                        <a:buNone/>
                      </a:pPr>
                      <a:endParaRPr sz="1200"/>
                    </a:p>
                  </a:txBody>
                  <a:tcPr marL="91450" marR="91450" marT="45725" marB="45725">
                    <a:lnB w="38100" cap="flat" cmpd="sng">
                      <a:solidFill>
                        <a:srgbClr val="FFC000"/>
                      </a:solidFill>
                      <a:prstDash val="solid"/>
                      <a:round/>
                      <a:headEnd type="none" w="sm" len="sm"/>
                      <a:tailEnd type="none" w="sm" len="sm"/>
                    </a:lnB>
                  </a:tcPr>
                </a:tc>
                <a:tc>
                  <a:txBody>
                    <a:bodyPr/>
                    <a:lstStyle/>
                    <a:p>
                      <a:pPr marL="0" marR="0" lvl="0" indent="0" algn="l" rtl="0">
                        <a:spcBef>
                          <a:spcPts val="0"/>
                        </a:spcBef>
                        <a:spcAft>
                          <a:spcPts val="0"/>
                        </a:spcAft>
                        <a:buNone/>
                      </a:pPr>
                      <a:endParaRPr sz="1200"/>
                    </a:p>
                  </a:txBody>
                  <a:tcPr marL="91450" marR="91450" marT="45725" marB="45725">
                    <a:lnB w="38100" cap="flat" cmpd="sng">
                      <a:solidFill>
                        <a:srgbClr val="FFC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a:t>2022</a:t>
                      </a:r>
                      <a:endParaRPr/>
                    </a:p>
                  </a:txBody>
                  <a:tcPr marL="91450" marR="91450" marT="45725" marB="45725">
                    <a:lnB w="38100" cap="flat" cmpd="sng">
                      <a:solidFill>
                        <a:srgbClr val="FFC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a:t>2022</a:t>
                      </a:r>
                      <a:endParaRPr/>
                    </a:p>
                  </a:txBody>
                  <a:tcPr marL="91450" marR="91450" marT="45725" marB="45725">
                    <a:lnB w="38100" cap="flat" cmpd="sng">
                      <a:solidFill>
                        <a:srgbClr val="FFC000"/>
                      </a:solidFill>
                      <a:prstDash val="solid"/>
                      <a:round/>
                      <a:headEnd type="none" w="sm" len="sm"/>
                      <a:tailEnd type="none" w="sm" len="sm"/>
                    </a:lnB>
                  </a:tcPr>
                </a:tc>
                <a:tc>
                  <a:txBody>
                    <a:bodyPr/>
                    <a:lstStyle/>
                    <a:p>
                      <a:pPr marL="0" marR="0" lvl="0" indent="0" algn="l" rtl="0">
                        <a:spcBef>
                          <a:spcPts val="0"/>
                        </a:spcBef>
                        <a:spcAft>
                          <a:spcPts val="0"/>
                        </a:spcAft>
                        <a:buNone/>
                      </a:pPr>
                      <a:r>
                        <a:rPr lang="en-US" sz="1200"/>
                        <a:t>2022</a:t>
                      </a:r>
                      <a:endParaRPr/>
                    </a:p>
                  </a:txBody>
                  <a:tcPr marL="91450" marR="91450" marT="45725" marB="45725">
                    <a:lnR w="38100" cap="flat" cmpd="sng">
                      <a:solidFill>
                        <a:srgbClr val="FFC000"/>
                      </a:solidFill>
                      <a:prstDash val="solid"/>
                      <a:round/>
                      <a:headEnd type="none" w="sm" len="sm"/>
                      <a:tailEnd type="none" w="sm" len="sm"/>
                    </a:lnR>
                    <a:lnB w="38100" cap="flat" cmpd="sng">
                      <a:solidFill>
                        <a:srgbClr val="FFC0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8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NAIC IMPROPER MARKETING OF HEALTH PLANS WORKING GROUP</a:t>
            </a:r>
            <a:endParaRPr/>
          </a:p>
        </p:txBody>
      </p:sp>
      <p:sp>
        <p:nvSpPr>
          <p:cNvPr id="605" name="Google Shape;605;p80"/>
          <p:cNvSpPr txBox="1">
            <a:spLocks noGrp="1"/>
          </p:cNvSpPr>
          <p:nvPr>
            <p:ph type="body" idx="1"/>
          </p:nvPr>
        </p:nvSpPr>
        <p:spPr>
          <a:xfrm>
            <a:off x="457200" y="1417639"/>
            <a:ext cx="8229600" cy="4297361"/>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rgbClr val="00607F"/>
              </a:buClr>
              <a:buSzPct val="100000"/>
              <a:buChar char="•"/>
            </a:pPr>
            <a:r>
              <a:rPr lang="en-US"/>
              <a:t>Nebraska and Delaware are co-chairs of the new Improper Marketing of Health Plans Working Group.</a:t>
            </a:r>
            <a:endParaRPr/>
          </a:p>
          <a:p>
            <a:pPr marL="342900" lvl="0" indent="-342900" algn="l" rtl="0">
              <a:spcBef>
                <a:spcPts val="333"/>
              </a:spcBef>
              <a:spcAft>
                <a:spcPts val="0"/>
              </a:spcAft>
              <a:buClr>
                <a:srgbClr val="00607F"/>
              </a:buClr>
              <a:buSzPct val="100000"/>
              <a:buChar char="•"/>
            </a:pPr>
            <a:r>
              <a:rPr lang="en-US"/>
              <a:t>The group’s focus is robocalls, search engine advertisements, mailers, and telemarketing efforts to steal from people seeking comprehensive health insurance.</a:t>
            </a:r>
            <a:endParaRPr/>
          </a:p>
          <a:p>
            <a:pPr marL="742950" lvl="1" indent="-285750" algn="l" rtl="0">
              <a:spcBef>
                <a:spcPts val="333"/>
              </a:spcBef>
              <a:spcAft>
                <a:spcPts val="0"/>
              </a:spcAft>
              <a:buClr>
                <a:srgbClr val="00607F"/>
              </a:buClr>
              <a:buSzPct val="100000"/>
              <a:buChar char="–"/>
            </a:pPr>
            <a:r>
              <a:rPr lang="en-US">
                <a:solidFill>
                  <a:srgbClr val="00607F"/>
                </a:solidFill>
              </a:rPr>
              <a:t>Sometimes a single web form completion can result in more than 40 contacts per day.  Dedicated phone lines are required for investigators to field these intrusive, rapid-fire robocalls and text messages.</a:t>
            </a:r>
            <a:endParaRPr/>
          </a:p>
          <a:p>
            <a:pPr marL="342900" lvl="0" indent="-342900" algn="l" rtl="0">
              <a:spcBef>
                <a:spcPts val="333"/>
              </a:spcBef>
              <a:spcAft>
                <a:spcPts val="0"/>
              </a:spcAft>
              <a:buClr>
                <a:srgbClr val="00607F"/>
              </a:buClr>
              <a:buSzPct val="100000"/>
              <a:buChar char="•"/>
            </a:pPr>
            <a:r>
              <a:rPr lang="en-US"/>
              <a:t>State and federal regulators participate in these working group meetings.  </a:t>
            </a:r>
            <a:endParaRPr/>
          </a:p>
          <a:p>
            <a:pPr marL="742950" lvl="1" indent="-285750" algn="l" rtl="0">
              <a:spcBef>
                <a:spcPts val="333"/>
              </a:spcBef>
              <a:spcAft>
                <a:spcPts val="0"/>
              </a:spcAft>
              <a:buClr>
                <a:srgbClr val="00607F"/>
              </a:buClr>
              <a:buSzPct val="100000"/>
              <a:buChar char="–"/>
            </a:pPr>
            <a:r>
              <a:rPr lang="en-US">
                <a:solidFill>
                  <a:srgbClr val="00607F"/>
                </a:solidFill>
              </a:rPr>
              <a:t>Typically, there are between 200 and 250 regulators on the call.</a:t>
            </a:r>
            <a:endParaRPr/>
          </a:p>
          <a:p>
            <a:pPr marL="342900" lvl="0" indent="-342900" algn="l" rtl="0">
              <a:spcBef>
                <a:spcPts val="333"/>
              </a:spcBef>
              <a:spcAft>
                <a:spcPts val="0"/>
              </a:spcAft>
              <a:buClr>
                <a:srgbClr val="00607F"/>
              </a:buClr>
              <a:buSzPct val="100000"/>
              <a:buChar char="•"/>
            </a:pPr>
            <a:r>
              <a:rPr lang="en-US"/>
              <a:t>The Working Group’s official charges include:</a:t>
            </a:r>
            <a:endParaRPr/>
          </a:p>
          <a:p>
            <a:pPr marL="742950" lvl="1" indent="-285750" algn="l" rtl="0">
              <a:spcBef>
                <a:spcPts val="296"/>
              </a:spcBef>
              <a:spcAft>
                <a:spcPts val="0"/>
              </a:spcAft>
              <a:buClr>
                <a:srgbClr val="00607F"/>
              </a:buClr>
              <a:buSzPct val="100000"/>
              <a:buChar char="–"/>
            </a:pPr>
            <a:r>
              <a:rPr lang="en-US" sz="1600">
                <a:solidFill>
                  <a:srgbClr val="00607F"/>
                </a:solidFill>
              </a:rPr>
              <a:t>Coordinate with regulators, both on a state and federal level, to provide assistance to and guidance on monitoring the improper marketing of health plans, and coordinate appropriate enforcement actions, as needed, with other NAIC Committees, task forces, and working groups.  </a:t>
            </a:r>
            <a:endParaRPr/>
          </a:p>
          <a:p>
            <a:pPr marL="742950" lvl="1" indent="-285750" algn="l" rtl="0">
              <a:spcBef>
                <a:spcPts val="296"/>
              </a:spcBef>
              <a:spcAft>
                <a:spcPts val="0"/>
              </a:spcAft>
              <a:buClr>
                <a:srgbClr val="00607F"/>
              </a:buClr>
              <a:buSzPct val="100000"/>
              <a:buChar char="–"/>
            </a:pPr>
            <a:r>
              <a:rPr lang="en-US" sz="1600">
                <a:solidFill>
                  <a:srgbClr val="00607F"/>
                </a:solidFill>
              </a:rPr>
              <a:t>Review existing NAIC Models and Guidelines, including laws and regulations, that address the use of lead generators for sales of health insurance products and identify models and guidelines that need to be updated or developed to address current marketplace activities.</a:t>
            </a:r>
            <a:endParaRPr/>
          </a:p>
          <a:p>
            <a:pPr marL="342900" lvl="0" indent="-237172" algn="l" rtl="0">
              <a:spcBef>
                <a:spcPts val="333"/>
              </a:spcBef>
              <a:spcAft>
                <a:spcPts val="0"/>
              </a:spcAft>
              <a:buClr>
                <a:srgbClr val="00607F"/>
              </a:buClr>
              <a:buSzPct val="100000"/>
              <a:buNone/>
            </a:pP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8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a:t>MEDICARE</a:t>
            </a:r>
            <a:endParaRPr/>
          </a:p>
        </p:txBody>
      </p:sp>
      <p:sp>
        <p:nvSpPr>
          <p:cNvPr id="611" name="Google Shape;611;p8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r>
              <a:rPr lang="en-US"/>
              <a:t>Preventing fraud, SHIP, and Medicare Advantage</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COVID-19 SCAMS AND MEDICARE</a:t>
            </a:r>
            <a:endParaRPr/>
          </a:p>
        </p:txBody>
      </p:sp>
      <p:sp>
        <p:nvSpPr>
          <p:cNvPr id="617" name="Google Shape;617;p8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Char char="•"/>
            </a:pPr>
            <a:r>
              <a:rPr lang="en-US"/>
              <a:t>Medicare covers the </a:t>
            </a:r>
            <a:r>
              <a:rPr lang="en-US" u="sng">
                <a:solidFill>
                  <a:schemeClr val="hlink"/>
                </a:solidFill>
                <a:hlinkClick r:id="rId3"/>
              </a:rPr>
              <a:t>COVID-19 vaccine</a:t>
            </a:r>
            <a:r>
              <a:rPr lang="en-US"/>
              <a:t> at no cost to you</a:t>
            </a:r>
            <a:r>
              <a:rPr lang="en-US" b="1"/>
              <a:t>, </a:t>
            </a:r>
            <a:r>
              <a:rPr lang="en-US"/>
              <a:t>so</a:t>
            </a:r>
            <a:r>
              <a:rPr lang="en-US" b="1"/>
              <a:t> </a:t>
            </a:r>
            <a:r>
              <a:rPr lang="en-US"/>
              <a:t>if anyone asks you to share your Medicare number or pay for access to the vaccine, you can bet it’s a scam. </a:t>
            </a:r>
            <a:endParaRPr/>
          </a:p>
          <a:p>
            <a:pPr marL="342900" lvl="0" indent="-342900" algn="l" rtl="0">
              <a:spcBef>
                <a:spcPts val="360"/>
              </a:spcBef>
              <a:spcAft>
                <a:spcPts val="0"/>
              </a:spcAft>
              <a:buClr>
                <a:srgbClr val="00607F"/>
              </a:buClr>
              <a:buSzPts val="1800"/>
              <a:buChar char="•"/>
            </a:pPr>
            <a:r>
              <a:rPr lang="en-US"/>
              <a:t>Here’s what to know:</a:t>
            </a:r>
            <a:endParaRPr/>
          </a:p>
          <a:p>
            <a:pPr marL="742950" lvl="1" indent="-285750" algn="l" rtl="0">
              <a:spcBef>
                <a:spcPts val="360"/>
              </a:spcBef>
              <a:spcAft>
                <a:spcPts val="0"/>
              </a:spcAft>
              <a:buClr>
                <a:srgbClr val="00607F"/>
              </a:buClr>
              <a:buSzPts val="1800"/>
              <a:buChar char="–"/>
            </a:pPr>
            <a:r>
              <a:rPr lang="en-US">
                <a:solidFill>
                  <a:srgbClr val="00607F"/>
                </a:solidFill>
              </a:rPr>
              <a:t>You can’t pay to put your name on a list to get the vaccine. </a:t>
            </a:r>
            <a:endParaRPr/>
          </a:p>
          <a:p>
            <a:pPr marL="742950" lvl="1" indent="-285750" algn="l" rtl="0">
              <a:spcBef>
                <a:spcPts val="360"/>
              </a:spcBef>
              <a:spcAft>
                <a:spcPts val="0"/>
              </a:spcAft>
              <a:buClr>
                <a:srgbClr val="00607F"/>
              </a:buClr>
              <a:buSzPts val="1800"/>
              <a:buChar char="–"/>
            </a:pPr>
            <a:r>
              <a:rPr lang="en-US">
                <a:solidFill>
                  <a:srgbClr val="00607F"/>
                </a:solidFill>
              </a:rPr>
              <a:t>You can’t pay to get early access to a vaccine. </a:t>
            </a:r>
            <a:endParaRPr/>
          </a:p>
          <a:p>
            <a:pPr marL="742950" lvl="1" indent="-285750" algn="l" rtl="0">
              <a:spcBef>
                <a:spcPts val="360"/>
              </a:spcBef>
              <a:spcAft>
                <a:spcPts val="0"/>
              </a:spcAft>
              <a:buClr>
                <a:srgbClr val="00607F"/>
              </a:buClr>
              <a:buSzPts val="1800"/>
              <a:buChar char="–"/>
            </a:pPr>
            <a:r>
              <a:rPr lang="en-US">
                <a:solidFill>
                  <a:srgbClr val="00607F"/>
                </a:solidFill>
              </a:rPr>
              <a:t>Don’t share your personal or financial information if someone calls, texts, or emails you promising access to the vaccine for a fee.</a:t>
            </a:r>
            <a:endParaRPr/>
          </a:p>
          <a:p>
            <a:pPr marL="342900" lvl="0" indent="-342900" algn="l" rtl="0">
              <a:spcBef>
                <a:spcPts val="360"/>
              </a:spcBef>
              <a:spcAft>
                <a:spcPts val="0"/>
              </a:spcAft>
              <a:buClr>
                <a:srgbClr val="00607F"/>
              </a:buClr>
              <a:buSzPts val="1800"/>
              <a:buChar char="•"/>
            </a:pPr>
            <a:r>
              <a:rPr lang="en-US"/>
              <a:t>Con artists may try to get your Medicare number or personal information so they can steal your identity and commit Medicare fraud. Medicare fraud results in higher health care costs and taxes for everyone.</a:t>
            </a:r>
            <a:endParaRPr/>
          </a:p>
          <a:p>
            <a:pPr marL="342900" lvl="0" indent="-228600" algn="l" rtl="0">
              <a:spcBef>
                <a:spcPts val="360"/>
              </a:spcBef>
              <a:spcAft>
                <a:spcPts val="0"/>
              </a:spcAft>
              <a:buClr>
                <a:srgbClr val="00607F"/>
              </a:buClr>
              <a:buSzPts val="1800"/>
              <a:buNone/>
            </a:pP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8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PROTECT YOURSELF FROM MEDICARE FRAUD</a:t>
            </a:r>
            <a:endParaRPr/>
          </a:p>
        </p:txBody>
      </p:sp>
      <p:sp>
        <p:nvSpPr>
          <p:cNvPr id="623" name="Google Shape;623;p8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rgbClr val="00607F"/>
              </a:buClr>
              <a:buSzPct val="100000"/>
              <a:buChar char="•"/>
            </a:pPr>
            <a:r>
              <a:rPr lang="en-US" b="1"/>
              <a:t>Guard your Medicare card like it’s a credit card. </a:t>
            </a:r>
            <a:r>
              <a:rPr lang="en-US"/>
              <a:t>Remember:</a:t>
            </a:r>
            <a:endParaRPr/>
          </a:p>
          <a:p>
            <a:pPr marL="742950" lvl="1" indent="-285750" algn="l" rtl="0">
              <a:spcBef>
                <a:spcPts val="333"/>
              </a:spcBef>
              <a:spcAft>
                <a:spcPts val="0"/>
              </a:spcAft>
              <a:buClr>
                <a:srgbClr val="00607F"/>
              </a:buClr>
              <a:buSzPct val="100000"/>
              <a:buChar char="–"/>
            </a:pPr>
            <a:r>
              <a:rPr lang="en-US">
                <a:solidFill>
                  <a:srgbClr val="00607F"/>
                </a:solidFill>
              </a:rPr>
              <a:t>Medicare will never contact you for your Medicare number or other personal information unless you’ve given them permission in advance.</a:t>
            </a:r>
            <a:endParaRPr/>
          </a:p>
          <a:p>
            <a:pPr marL="742950" lvl="1" indent="-285750" algn="l" rtl="0">
              <a:spcBef>
                <a:spcPts val="333"/>
              </a:spcBef>
              <a:spcAft>
                <a:spcPts val="0"/>
              </a:spcAft>
              <a:buClr>
                <a:srgbClr val="00607F"/>
              </a:buClr>
              <a:buSzPct val="100000"/>
              <a:buChar char="–"/>
            </a:pPr>
            <a:r>
              <a:rPr lang="en-US">
                <a:solidFill>
                  <a:srgbClr val="00607F"/>
                </a:solidFill>
              </a:rPr>
              <a:t>Medicare will never call you to sell you anything.</a:t>
            </a:r>
            <a:endParaRPr/>
          </a:p>
          <a:p>
            <a:pPr marL="742950" lvl="1" indent="-285750" algn="l" rtl="0">
              <a:spcBef>
                <a:spcPts val="333"/>
              </a:spcBef>
              <a:spcAft>
                <a:spcPts val="0"/>
              </a:spcAft>
              <a:buClr>
                <a:srgbClr val="00607F"/>
              </a:buClr>
              <a:buSzPct val="100000"/>
              <a:buChar char="–"/>
            </a:pPr>
            <a:r>
              <a:rPr lang="en-US">
                <a:solidFill>
                  <a:srgbClr val="00607F"/>
                </a:solidFill>
              </a:rPr>
              <a:t>You may get calls from people promising you things if you give them a Medicare Number. Don’t do it. </a:t>
            </a:r>
            <a:endParaRPr/>
          </a:p>
          <a:p>
            <a:pPr marL="742950" lvl="1" indent="-285750" algn="l" rtl="0">
              <a:spcBef>
                <a:spcPts val="333"/>
              </a:spcBef>
              <a:spcAft>
                <a:spcPts val="0"/>
              </a:spcAft>
              <a:buClr>
                <a:srgbClr val="00607F"/>
              </a:buClr>
              <a:buSzPct val="100000"/>
              <a:buChar char="–"/>
            </a:pPr>
            <a:r>
              <a:rPr lang="en-US">
                <a:solidFill>
                  <a:srgbClr val="00607F"/>
                </a:solidFill>
              </a:rPr>
              <a:t>Medicare will never visit you at your home.</a:t>
            </a:r>
            <a:endParaRPr/>
          </a:p>
          <a:p>
            <a:pPr marL="742950" lvl="1" indent="-285750" algn="l" rtl="0">
              <a:spcBef>
                <a:spcPts val="333"/>
              </a:spcBef>
              <a:spcAft>
                <a:spcPts val="0"/>
              </a:spcAft>
              <a:buClr>
                <a:srgbClr val="00607F"/>
              </a:buClr>
              <a:buSzPct val="100000"/>
              <a:buChar char="–"/>
            </a:pPr>
            <a:r>
              <a:rPr lang="en-US">
                <a:solidFill>
                  <a:srgbClr val="00607F"/>
                </a:solidFill>
              </a:rPr>
              <a:t>Medicare can’t enroll you over the phone unless you called first.</a:t>
            </a:r>
            <a:r>
              <a:rPr lang="en-US"/>
              <a:t> </a:t>
            </a:r>
            <a:endParaRPr/>
          </a:p>
          <a:p>
            <a:pPr marL="742950" lvl="1" indent="-285750" algn="l" rtl="0">
              <a:spcBef>
                <a:spcPts val="333"/>
              </a:spcBef>
              <a:spcAft>
                <a:spcPts val="0"/>
              </a:spcAft>
              <a:buClr>
                <a:srgbClr val="00607F"/>
              </a:buClr>
              <a:buSzPct val="100000"/>
              <a:buChar char="–"/>
            </a:pPr>
            <a:r>
              <a:rPr lang="en-US" u="sng">
                <a:solidFill>
                  <a:schemeClr val="hlink"/>
                </a:solidFill>
                <a:hlinkClick r:id="rId3"/>
              </a:rPr>
              <a:t>Learn more tips to help prevent Medicare fraud</a:t>
            </a:r>
            <a:r>
              <a:rPr lang="en-US"/>
              <a:t>.</a:t>
            </a:r>
            <a:endParaRPr/>
          </a:p>
          <a:p>
            <a:pPr marL="342900" lvl="0" indent="-342900" algn="l" rtl="0">
              <a:spcBef>
                <a:spcPts val="333"/>
              </a:spcBef>
              <a:spcAft>
                <a:spcPts val="0"/>
              </a:spcAft>
              <a:buClr>
                <a:srgbClr val="00607F"/>
              </a:buClr>
              <a:buSzPct val="100000"/>
              <a:buChar char="•"/>
            </a:pPr>
            <a:r>
              <a:rPr lang="en-US" b="1"/>
              <a:t>Check regularly for Medicare billing fraud. </a:t>
            </a:r>
            <a:r>
              <a:rPr lang="en-US"/>
              <a:t>Review your Medicare claims and Medicare Summary Notices for any services billed to your Medicare number you don’t recognize.</a:t>
            </a:r>
            <a:endParaRPr/>
          </a:p>
          <a:p>
            <a:pPr marL="742950" lvl="1" indent="-285750" algn="l" rtl="0">
              <a:spcBef>
                <a:spcPts val="333"/>
              </a:spcBef>
              <a:spcAft>
                <a:spcPts val="0"/>
              </a:spcAft>
              <a:buClr>
                <a:srgbClr val="00607F"/>
              </a:buClr>
              <a:buSzPct val="100000"/>
              <a:buChar char="–"/>
            </a:pPr>
            <a:r>
              <a:rPr lang="en-US" u="sng">
                <a:solidFill>
                  <a:schemeClr val="hlink"/>
                </a:solidFill>
                <a:hlinkClick r:id="rId4"/>
              </a:rPr>
              <a:t>Learn more about how to spot fraud</a:t>
            </a:r>
            <a:r>
              <a:rPr lang="en-US"/>
              <a:t>.</a:t>
            </a:r>
            <a:endParaRPr/>
          </a:p>
          <a:p>
            <a:pPr marL="342900" lvl="0" indent="-342900" algn="l" rtl="0">
              <a:spcBef>
                <a:spcPts val="333"/>
              </a:spcBef>
              <a:spcAft>
                <a:spcPts val="0"/>
              </a:spcAft>
              <a:buClr>
                <a:srgbClr val="00607F"/>
              </a:buClr>
              <a:buSzPct val="100000"/>
              <a:buChar char="•"/>
            </a:pPr>
            <a:r>
              <a:rPr lang="en-US" b="1"/>
              <a:t>Report anything suspicious to Medicare. </a:t>
            </a:r>
            <a:r>
              <a:rPr lang="en-US"/>
              <a:t>If you suspect fraud, call 1-800-MEDICARE.</a:t>
            </a:r>
            <a:endParaRPr/>
          </a:p>
          <a:p>
            <a:pPr marL="742950" lvl="1" indent="-285750" algn="l" rtl="0">
              <a:spcBef>
                <a:spcPts val="333"/>
              </a:spcBef>
              <a:spcAft>
                <a:spcPts val="0"/>
              </a:spcAft>
              <a:buClr>
                <a:srgbClr val="00607F"/>
              </a:buClr>
              <a:buSzPct val="100000"/>
              <a:buChar char="–"/>
            </a:pPr>
            <a:r>
              <a:rPr lang="en-US" u="sng">
                <a:solidFill>
                  <a:schemeClr val="hlink"/>
                </a:solidFill>
                <a:hlinkClick r:id="rId5"/>
              </a:rPr>
              <a:t>Learn how to report fraud</a:t>
            </a:r>
            <a:r>
              <a:rPr lang="en-US"/>
              <a:t>.</a:t>
            </a:r>
            <a:endParaRPr/>
          </a:p>
          <a:p>
            <a:pPr marL="342900" lvl="0" indent="-237172" algn="l" rtl="0">
              <a:spcBef>
                <a:spcPts val="333"/>
              </a:spcBef>
              <a:spcAft>
                <a:spcPts val="0"/>
              </a:spcAft>
              <a:buClr>
                <a:srgbClr val="00607F"/>
              </a:buClr>
              <a:buSzPct val="100000"/>
              <a:buNone/>
            </a:pP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8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MEDICARE QUESTIONS? SHIP CAN HELP!</a:t>
            </a:r>
            <a:endParaRPr/>
          </a:p>
        </p:txBody>
      </p:sp>
      <p:sp>
        <p:nvSpPr>
          <p:cNvPr id="629" name="Google Shape;629;p8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742950" lvl="1" indent="-171450" algn="l" rtl="0">
              <a:spcBef>
                <a:spcPts val="0"/>
              </a:spcBef>
              <a:spcAft>
                <a:spcPts val="0"/>
              </a:spcAft>
              <a:buClr>
                <a:schemeClr val="dk1"/>
              </a:buClr>
              <a:buSzPts val="1800"/>
              <a:buFont typeface="Noto Sans Symbols"/>
              <a:buNone/>
            </a:pPr>
            <a:endParaRPr/>
          </a:p>
          <a:p>
            <a:pPr marL="742950" lvl="1" indent="-171450" algn="l" rtl="0">
              <a:spcBef>
                <a:spcPts val="360"/>
              </a:spcBef>
              <a:spcAft>
                <a:spcPts val="0"/>
              </a:spcAft>
              <a:buClr>
                <a:schemeClr val="dk1"/>
              </a:buClr>
              <a:buSzPts val="1800"/>
              <a:buFont typeface="Noto Sans Symbols"/>
              <a:buNone/>
            </a:pPr>
            <a:endParaRPr/>
          </a:p>
          <a:p>
            <a:pPr marL="742950" lvl="1" indent="-171450" algn="l" rtl="0">
              <a:spcBef>
                <a:spcPts val="360"/>
              </a:spcBef>
              <a:spcAft>
                <a:spcPts val="0"/>
              </a:spcAft>
              <a:buClr>
                <a:schemeClr val="dk1"/>
              </a:buClr>
              <a:buSzPts val="1800"/>
              <a:buFont typeface="Noto Sans Symbols"/>
              <a:buNone/>
            </a:pPr>
            <a:endParaRPr/>
          </a:p>
          <a:p>
            <a:pPr marL="742950" lvl="1" indent="-171450" algn="l" rtl="0">
              <a:spcBef>
                <a:spcPts val="360"/>
              </a:spcBef>
              <a:spcAft>
                <a:spcPts val="0"/>
              </a:spcAft>
              <a:buClr>
                <a:schemeClr val="dk1"/>
              </a:buClr>
              <a:buSzPts val="1800"/>
              <a:buFont typeface="Noto Sans Symbols"/>
              <a:buNone/>
            </a:pPr>
            <a:endParaRPr/>
          </a:p>
          <a:p>
            <a:pPr marL="742950" lvl="1" indent="-171450" algn="l" rtl="0">
              <a:spcBef>
                <a:spcPts val="360"/>
              </a:spcBef>
              <a:spcAft>
                <a:spcPts val="0"/>
              </a:spcAft>
              <a:buClr>
                <a:schemeClr val="dk1"/>
              </a:buClr>
              <a:buSzPts val="1800"/>
              <a:buFont typeface="Noto Sans Symbols"/>
              <a:buNone/>
            </a:pPr>
            <a:endParaRPr>
              <a:solidFill>
                <a:srgbClr val="00607F"/>
              </a:solidFill>
            </a:endParaRPr>
          </a:p>
          <a:p>
            <a:pPr marL="742950" lvl="1" indent="-285750" algn="l" rtl="0">
              <a:spcBef>
                <a:spcPts val="360"/>
              </a:spcBef>
              <a:spcAft>
                <a:spcPts val="0"/>
              </a:spcAft>
              <a:buClr>
                <a:srgbClr val="00607F"/>
              </a:buClr>
              <a:buSzPts val="1800"/>
              <a:buFont typeface="Noto Sans Symbols"/>
              <a:buChar char="▪"/>
            </a:pPr>
            <a:r>
              <a:rPr lang="en-US" b="1">
                <a:solidFill>
                  <a:srgbClr val="00607F"/>
                </a:solidFill>
              </a:rPr>
              <a:t>Nebraska State Health Insurance Assistance Program (SHIP)</a:t>
            </a:r>
            <a:endParaRPr/>
          </a:p>
          <a:p>
            <a:pPr marL="742950" lvl="1" indent="-285750" algn="l" rtl="0">
              <a:spcBef>
                <a:spcPts val="360"/>
              </a:spcBef>
              <a:spcAft>
                <a:spcPts val="0"/>
              </a:spcAft>
              <a:buClr>
                <a:srgbClr val="00607F"/>
              </a:buClr>
              <a:buSzPts val="1800"/>
              <a:buFont typeface="Noto Sans Symbols"/>
              <a:buChar char="▪"/>
            </a:pPr>
            <a:r>
              <a:rPr lang="en-US">
                <a:solidFill>
                  <a:srgbClr val="00607F"/>
                </a:solidFill>
              </a:rPr>
              <a:t>Federally funded member of the SHIP National Network</a:t>
            </a:r>
            <a:endParaRPr/>
          </a:p>
          <a:p>
            <a:pPr marL="742950" lvl="1" indent="-285750" algn="l" rtl="0">
              <a:spcBef>
                <a:spcPts val="360"/>
              </a:spcBef>
              <a:spcAft>
                <a:spcPts val="0"/>
              </a:spcAft>
              <a:buClr>
                <a:srgbClr val="00607F"/>
              </a:buClr>
              <a:buSzPts val="1800"/>
              <a:buFont typeface="Noto Sans Symbols"/>
              <a:buChar char="▪"/>
            </a:pPr>
            <a:r>
              <a:rPr lang="en-US">
                <a:solidFill>
                  <a:srgbClr val="00607F"/>
                </a:solidFill>
              </a:rPr>
              <a:t>Administers Nebraska’s SMP (Senior Medicare Patrol)</a:t>
            </a:r>
            <a:endParaRPr/>
          </a:p>
          <a:p>
            <a:pPr marL="742950" lvl="1" indent="-285750" algn="l" rtl="0">
              <a:spcBef>
                <a:spcPts val="360"/>
              </a:spcBef>
              <a:spcAft>
                <a:spcPts val="0"/>
              </a:spcAft>
              <a:buClr>
                <a:srgbClr val="00607F"/>
              </a:buClr>
              <a:buSzPts val="1800"/>
              <a:buFont typeface="Noto Sans Symbols"/>
              <a:buChar char="▪"/>
            </a:pPr>
            <a:r>
              <a:rPr lang="en-US">
                <a:solidFill>
                  <a:srgbClr val="00607F"/>
                </a:solidFill>
              </a:rPr>
              <a:t>Division of the Nebraska Department of Insurance</a:t>
            </a:r>
            <a:endParaRPr/>
          </a:p>
          <a:p>
            <a:pPr marL="742950" lvl="1" indent="-285750" algn="l" rtl="0">
              <a:spcBef>
                <a:spcPts val="360"/>
              </a:spcBef>
              <a:spcAft>
                <a:spcPts val="0"/>
              </a:spcAft>
              <a:buClr>
                <a:srgbClr val="00607F"/>
              </a:buClr>
              <a:buSzPts val="1800"/>
              <a:buFont typeface="Noto Sans Symbols"/>
              <a:buChar char="▪"/>
            </a:pPr>
            <a:r>
              <a:rPr lang="en-US">
                <a:solidFill>
                  <a:srgbClr val="00607F"/>
                </a:solidFill>
              </a:rPr>
              <a:t>Eight locations statewide </a:t>
            </a:r>
            <a:endParaRPr/>
          </a:p>
          <a:p>
            <a:pPr marL="1143000" lvl="2" indent="-228600" algn="l" rtl="0">
              <a:spcBef>
                <a:spcPts val="360"/>
              </a:spcBef>
              <a:spcAft>
                <a:spcPts val="0"/>
              </a:spcAft>
              <a:buClr>
                <a:srgbClr val="00607F"/>
              </a:buClr>
              <a:buSzPts val="1800"/>
              <a:buFont typeface="Noto Sans Symbols"/>
              <a:buChar char="▪"/>
            </a:pPr>
            <a:r>
              <a:rPr lang="en-US">
                <a:solidFill>
                  <a:srgbClr val="00607F"/>
                </a:solidFill>
              </a:rPr>
              <a:t>Beatrice, Grand Island, Kearney, Lincoln, Norfolk, North Platte, </a:t>
            </a:r>
            <a:br>
              <a:rPr lang="en-US">
                <a:solidFill>
                  <a:srgbClr val="00607F"/>
                </a:solidFill>
              </a:rPr>
            </a:br>
            <a:r>
              <a:rPr lang="en-US">
                <a:solidFill>
                  <a:srgbClr val="00607F"/>
                </a:solidFill>
              </a:rPr>
              <a:t>Omaha,  and Scottsbluff</a:t>
            </a:r>
            <a:endParaRPr/>
          </a:p>
          <a:p>
            <a:pPr marL="1143000" lvl="2" indent="-228600" algn="l" rtl="0">
              <a:spcBef>
                <a:spcPts val="360"/>
              </a:spcBef>
              <a:spcAft>
                <a:spcPts val="0"/>
              </a:spcAft>
              <a:buClr>
                <a:srgbClr val="00607F"/>
              </a:buClr>
              <a:buSzPts val="1800"/>
              <a:buFont typeface="Noto Sans Symbols"/>
              <a:buChar char="▪"/>
            </a:pPr>
            <a:r>
              <a:rPr lang="en-US">
                <a:solidFill>
                  <a:srgbClr val="00607F"/>
                </a:solidFill>
              </a:rPr>
              <a:t>Network of over 285 Certified Volunteer Counselors</a:t>
            </a:r>
            <a:endParaRPr/>
          </a:p>
          <a:p>
            <a:pPr marL="342900" lvl="0" indent="-228600" algn="l" rtl="0">
              <a:spcBef>
                <a:spcPts val="360"/>
              </a:spcBef>
              <a:spcAft>
                <a:spcPts val="0"/>
              </a:spcAft>
              <a:buClr>
                <a:srgbClr val="00607F"/>
              </a:buClr>
              <a:buSzPts val="1800"/>
              <a:buNone/>
            </a:pPr>
            <a:endParaRPr/>
          </a:p>
        </p:txBody>
      </p:sp>
      <p:pic>
        <p:nvPicPr>
          <p:cNvPr id="630" name="Google Shape;630;p84"/>
          <p:cNvPicPr preferRelativeResize="0"/>
          <p:nvPr/>
        </p:nvPicPr>
        <p:blipFill rotWithShape="1">
          <a:blip r:embed="rId3">
            <a:alphaModFix/>
          </a:blip>
          <a:srcRect/>
          <a:stretch/>
        </p:blipFill>
        <p:spPr>
          <a:xfrm>
            <a:off x="3429000" y="1417638"/>
            <a:ext cx="1914525" cy="1552575"/>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8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FREE, UNBIASED, AND CONFIDENTIAL</a:t>
            </a:r>
            <a:endParaRPr/>
          </a:p>
        </p:txBody>
      </p:sp>
      <p:sp>
        <p:nvSpPr>
          <p:cNvPr id="636" name="Google Shape;636;p8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Font typeface="Noto Sans Symbols"/>
              <a:buChar char="▪"/>
            </a:pPr>
            <a:r>
              <a:rPr lang="en-US"/>
              <a:t>Nebraska SHIP provides Medicare education and counseling.</a:t>
            </a:r>
            <a:endParaRPr/>
          </a:p>
          <a:p>
            <a:pPr marL="742950" lvl="1" indent="-285750" algn="l" rtl="0">
              <a:spcBef>
                <a:spcPts val="360"/>
              </a:spcBef>
              <a:spcAft>
                <a:spcPts val="0"/>
              </a:spcAft>
              <a:buClr>
                <a:srgbClr val="00607F"/>
              </a:buClr>
              <a:buSzPts val="1800"/>
              <a:buFont typeface="Noto Sans Symbols"/>
              <a:buChar char="▪"/>
            </a:pPr>
            <a:r>
              <a:rPr lang="en-US">
                <a:solidFill>
                  <a:srgbClr val="00607F"/>
                </a:solidFill>
              </a:rPr>
              <a:t>Free, unbiased, and confidential Medicare information</a:t>
            </a:r>
            <a:endParaRPr/>
          </a:p>
          <a:p>
            <a:pPr marL="742950" lvl="1" indent="-285750" algn="l" rtl="0">
              <a:spcBef>
                <a:spcPts val="360"/>
              </a:spcBef>
              <a:spcAft>
                <a:spcPts val="0"/>
              </a:spcAft>
              <a:buClr>
                <a:srgbClr val="00607F"/>
              </a:buClr>
              <a:buSzPts val="1800"/>
              <a:buFont typeface="Noto Sans Symbols"/>
              <a:buChar char="▪"/>
            </a:pPr>
            <a:r>
              <a:rPr lang="en-US">
                <a:solidFill>
                  <a:srgbClr val="00607F"/>
                </a:solidFill>
              </a:rPr>
              <a:t>Medicare information by phone, in-person or via WebEx</a:t>
            </a:r>
            <a:endParaRPr/>
          </a:p>
          <a:p>
            <a:pPr marL="742950" lvl="1" indent="-285750" algn="l" rtl="0">
              <a:spcBef>
                <a:spcPts val="360"/>
              </a:spcBef>
              <a:spcAft>
                <a:spcPts val="0"/>
              </a:spcAft>
              <a:buClr>
                <a:srgbClr val="00607F"/>
              </a:buClr>
              <a:buSzPts val="1800"/>
              <a:buFont typeface="Noto Sans Symbols"/>
              <a:buChar char="▪"/>
            </a:pPr>
            <a:r>
              <a:rPr lang="en-US">
                <a:solidFill>
                  <a:srgbClr val="00607F"/>
                </a:solidFill>
              </a:rPr>
              <a:t>Cost comparisons for Part C, Part D &amp; Supplements</a:t>
            </a:r>
            <a:endParaRPr/>
          </a:p>
          <a:p>
            <a:pPr marL="742950" lvl="1" indent="-285750" algn="l" rtl="0">
              <a:spcBef>
                <a:spcPts val="360"/>
              </a:spcBef>
              <a:spcAft>
                <a:spcPts val="0"/>
              </a:spcAft>
              <a:buClr>
                <a:srgbClr val="00607F"/>
              </a:buClr>
              <a:buSzPts val="1800"/>
              <a:buFont typeface="Noto Sans Symbols"/>
              <a:buChar char="▪"/>
            </a:pPr>
            <a:r>
              <a:rPr lang="en-US">
                <a:solidFill>
                  <a:srgbClr val="00607F"/>
                </a:solidFill>
              </a:rPr>
              <a:t>Medicare enrollment help and problem solving</a:t>
            </a:r>
            <a:endParaRPr/>
          </a:p>
          <a:p>
            <a:pPr marL="742950" lvl="1" indent="-285750" algn="l" rtl="0">
              <a:spcBef>
                <a:spcPts val="360"/>
              </a:spcBef>
              <a:spcAft>
                <a:spcPts val="0"/>
              </a:spcAft>
              <a:buClr>
                <a:srgbClr val="00607F"/>
              </a:buClr>
              <a:buSzPts val="1800"/>
              <a:buFont typeface="Noto Sans Symbols"/>
              <a:buChar char="▪"/>
            </a:pPr>
            <a:r>
              <a:rPr lang="en-US">
                <a:solidFill>
                  <a:srgbClr val="00607F"/>
                </a:solidFill>
              </a:rPr>
              <a:t>Fraud prevention education and reporting</a:t>
            </a:r>
            <a:endParaRPr/>
          </a:p>
          <a:p>
            <a:pPr marL="742950" lvl="1" indent="-285750" algn="l" rtl="0">
              <a:spcBef>
                <a:spcPts val="360"/>
              </a:spcBef>
              <a:spcAft>
                <a:spcPts val="0"/>
              </a:spcAft>
              <a:buClr>
                <a:srgbClr val="00607F"/>
              </a:buClr>
              <a:buSzPts val="1800"/>
              <a:buFont typeface="Noto Sans Symbols"/>
              <a:buChar char="▪"/>
            </a:pPr>
            <a:r>
              <a:rPr lang="en-US">
                <a:solidFill>
                  <a:srgbClr val="00607F"/>
                </a:solidFill>
              </a:rPr>
              <a:t>Low Income Subsidy application assistance</a:t>
            </a:r>
            <a:endParaRPr/>
          </a:p>
          <a:p>
            <a:pPr marL="742950" lvl="1" indent="-285750" algn="l" rtl="0">
              <a:spcBef>
                <a:spcPts val="360"/>
              </a:spcBef>
              <a:spcAft>
                <a:spcPts val="0"/>
              </a:spcAft>
              <a:buClr>
                <a:srgbClr val="00607F"/>
              </a:buClr>
              <a:buSzPts val="1800"/>
              <a:buFont typeface="Noto Sans Symbols"/>
              <a:buChar char="▪"/>
            </a:pPr>
            <a:r>
              <a:rPr lang="en-US">
                <a:solidFill>
                  <a:srgbClr val="00607F"/>
                </a:solidFill>
              </a:rPr>
              <a:t>Presentations for your group</a:t>
            </a:r>
            <a:endParaRPr/>
          </a:p>
          <a:p>
            <a:pPr marL="342900" lvl="0" indent="-342900" algn="l" rtl="0">
              <a:spcBef>
                <a:spcPts val="360"/>
              </a:spcBef>
              <a:spcAft>
                <a:spcPts val="0"/>
              </a:spcAft>
              <a:buClr>
                <a:srgbClr val="00607F"/>
              </a:buClr>
              <a:buSzPts val="1800"/>
              <a:buFont typeface="Noto Sans Symbols"/>
              <a:buChar char="▪"/>
            </a:pPr>
            <a:r>
              <a:rPr lang="en-US"/>
              <a:t>1-800-234-7119</a:t>
            </a:r>
            <a:endParaRPr/>
          </a:p>
          <a:p>
            <a:pPr marL="342900" lvl="0" indent="-342900" algn="l" rtl="0">
              <a:spcBef>
                <a:spcPts val="360"/>
              </a:spcBef>
              <a:spcAft>
                <a:spcPts val="0"/>
              </a:spcAft>
              <a:buClr>
                <a:srgbClr val="00607F"/>
              </a:buClr>
              <a:buSzPts val="1800"/>
              <a:buFont typeface="Noto Sans Symbols"/>
              <a:buChar char="▪"/>
            </a:pPr>
            <a:r>
              <a:rPr lang="en-US" u="sng">
                <a:solidFill>
                  <a:schemeClr val="hlink"/>
                </a:solidFill>
                <a:hlinkClick r:id="rId3"/>
              </a:rPr>
              <a:t>www.doi.nebraska.gov/SHIP</a:t>
            </a:r>
            <a:r>
              <a:rPr lang="en-US"/>
              <a:t> </a:t>
            </a:r>
            <a:endParaRPr/>
          </a:p>
          <a:p>
            <a:pPr marL="342900" lvl="0" indent="-228600" algn="l" rtl="0">
              <a:spcBef>
                <a:spcPts val="360"/>
              </a:spcBef>
              <a:spcAft>
                <a:spcPts val="0"/>
              </a:spcAft>
              <a:buClr>
                <a:srgbClr val="00607F"/>
              </a:buClr>
              <a:buSzPts val="1800"/>
              <a:buNone/>
            </a:pP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8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SHIP PROVIDES A VALUABLE SERVICE</a:t>
            </a:r>
            <a:endParaRPr/>
          </a:p>
        </p:txBody>
      </p:sp>
      <p:sp>
        <p:nvSpPr>
          <p:cNvPr id="642" name="Google Shape;642;p8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Char char="•"/>
            </a:pPr>
            <a:r>
              <a:rPr lang="en-US"/>
              <a:t>In 2020, Nebraska SHIP</a:t>
            </a:r>
            <a:endParaRPr/>
          </a:p>
          <a:p>
            <a:pPr marL="742950" lvl="1" indent="-285750" algn="l" rtl="0">
              <a:spcBef>
                <a:spcPts val="360"/>
              </a:spcBef>
              <a:spcAft>
                <a:spcPts val="0"/>
              </a:spcAft>
              <a:buClr>
                <a:srgbClr val="00607F"/>
              </a:buClr>
              <a:buSzPts val="1800"/>
              <a:buFont typeface="Noto Sans Symbols"/>
              <a:buChar char="▪"/>
            </a:pPr>
            <a:r>
              <a:rPr lang="en-US">
                <a:solidFill>
                  <a:srgbClr val="00607F"/>
                </a:solidFill>
              </a:rPr>
              <a:t>Assisted over </a:t>
            </a:r>
            <a:r>
              <a:rPr lang="en-US" b="1">
                <a:solidFill>
                  <a:srgbClr val="00607F"/>
                </a:solidFill>
              </a:rPr>
              <a:t>29,000 Nebraskans </a:t>
            </a:r>
            <a:r>
              <a:rPr lang="en-US">
                <a:solidFill>
                  <a:srgbClr val="00607F"/>
                </a:solidFill>
              </a:rPr>
              <a:t>with Medicare questions and issues</a:t>
            </a:r>
            <a:endParaRPr/>
          </a:p>
          <a:p>
            <a:pPr marL="742950" lvl="1" indent="-285750" algn="l" rtl="0">
              <a:spcBef>
                <a:spcPts val="360"/>
              </a:spcBef>
              <a:spcAft>
                <a:spcPts val="0"/>
              </a:spcAft>
              <a:buClr>
                <a:srgbClr val="00607F"/>
              </a:buClr>
              <a:buSzPts val="1800"/>
              <a:buFont typeface="Noto Sans Symbols"/>
              <a:buChar char="▪"/>
            </a:pPr>
            <a:r>
              <a:rPr lang="en-US">
                <a:solidFill>
                  <a:srgbClr val="00607F"/>
                </a:solidFill>
              </a:rPr>
              <a:t>Helped Nebraskans save over </a:t>
            </a:r>
            <a:r>
              <a:rPr lang="en-US" b="1">
                <a:solidFill>
                  <a:srgbClr val="00607F"/>
                </a:solidFill>
              </a:rPr>
              <a:t>$17,000,000 </a:t>
            </a:r>
            <a:endParaRPr/>
          </a:p>
          <a:p>
            <a:pPr marL="1143000" lvl="2" indent="-228600" algn="l" rtl="0">
              <a:spcBef>
                <a:spcPts val="360"/>
              </a:spcBef>
              <a:spcAft>
                <a:spcPts val="0"/>
              </a:spcAft>
              <a:buClr>
                <a:srgbClr val="00607F"/>
              </a:buClr>
              <a:buSzPts val="1800"/>
              <a:buFont typeface="Noto Sans Symbols"/>
              <a:buChar char="▪"/>
            </a:pPr>
            <a:r>
              <a:rPr lang="en-US">
                <a:solidFill>
                  <a:srgbClr val="00607F"/>
                </a:solidFill>
              </a:rPr>
              <a:t>Cost savings as a result of comparing Medicare Part D options, assistance in appealing denies claims, and assistance to complete LIS and Medicaid applications</a:t>
            </a:r>
            <a:endParaRPr/>
          </a:p>
          <a:p>
            <a:pPr marL="342900" lvl="0" indent="-228600" algn="l" rtl="0">
              <a:spcBef>
                <a:spcPts val="360"/>
              </a:spcBef>
              <a:spcAft>
                <a:spcPts val="0"/>
              </a:spcAft>
              <a:buClr>
                <a:srgbClr val="00607F"/>
              </a:buClr>
              <a:buSzPts val="1800"/>
              <a:buNone/>
            </a:pP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87"/>
          <p:cNvSpPr txBox="1">
            <a:spLocks noGrp="1"/>
          </p:cNvSpPr>
          <p:nvPr>
            <p:ph type="title"/>
          </p:nvPr>
        </p:nvSpPr>
        <p:spPr>
          <a:xfrm>
            <a:off x="304800" y="274638"/>
            <a:ext cx="8610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cap="none"/>
              <a:t>ANNUAL OPEN ENROLLMENT - PARTS </a:t>
            </a:r>
            <a:r>
              <a:rPr lang="en-US"/>
              <a:t>C &amp; D</a:t>
            </a:r>
            <a:endParaRPr/>
          </a:p>
        </p:txBody>
      </p:sp>
      <p:sp>
        <p:nvSpPr>
          <p:cNvPr id="648" name="Google Shape;648;p8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0000"/>
              </a:buClr>
              <a:buSzPts val="3200"/>
              <a:buNone/>
            </a:pPr>
            <a:r>
              <a:rPr lang="en-US" sz="3200">
                <a:solidFill>
                  <a:srgbClr val="FF0000"/>
                </a:solidFill>
              </a:rPr>
              <a:t>October 15 – December 7 is the annual opportunity to compare Medicare options.</a:t>
            </a:r>
            <a:endParaRPr/>
          </a:p>
          <a:p>
            <a:pPr marL="342900" lvl="0" indent="-228600" algn="l" rtl="0">
              <a:spcBef>
                <a:spcPts val="360"/>
              </a:spcBef>
              <a:spcAft>
                <a:spcPts val="0"/>
              </a:spcAft>
              <a:buClr>
                <a:srgbClr val="00607F"/>
              </a:buClr>
              <a:buSzPts val="1800"/>
              <a:buFont typeface="Noto Sans Symbols"/>
              <a:buNone/>
            </a:pPr>
            <a:endParaRPr/>
          </a:p>
          <a:p>
            <a:pPr marL="342900" lvl="0" indent="-342900" algn="l" rtl="0">
              <a:spcBef>
                <a:spcPts val="360"/>
              </a:spcBef>
              <a:spcAft>
                <a:spcPts val="0"/>
              </a:spcAft>
              <a:buClr>
                <a:srgbClr val="00607F"/>
              </a:buClr>
              <a:buSzPts val="1800"/>
              <a:buFont typeface="Noto Sans Symbols"/>
              <a:buChar char="▪"/>
            </a:pPr>
            <a:r>
              <a:rPr lang="en-US"/>
              <a:t>Contact Nebraska SHIP for a free, unbiased comparison of Medicare options:</a:t>
            </a:r>
            <a:endParaRPr/>
          </a:p>
          <a:p>
            <a:pPr marL="742950" lvl="1" indent="-285750" algn="l" rtl="0">
              <a:spcBef>
                <a:spcPts val="360"/>
              </a:spcBef>
              <a:spcAft>
                <a:spcPts val="0"/>
              </a:spcAft>
              <a:buClr>
                <a:srgbClr val="00607F"/>
              </a:buClr>
              <a:buSzPts val="1800"/>
              <a:buFont typeface="Noto Sans Symbols"/>
              <a:buChar char="▪"/>
            </a:pPr>
            <a:r>
              <a:rPr lang="en-US">
                <a:solidFill>
                  <a:srgbClr val="00607F"/>
                </a:solidFill>
              </a:rPr>
              <a:t>Best Coverage</a:t>
            </a:r>
            <a:endParaRPr/>
          </a:p>
          <a:p>
            <a:pPr marL="742950" lvl="1" indent="-285750" algn="l" rtl="0">
              <a:spcBef>
                <a:spcPts val="360"/>
              </a:spcBef>
              <a:spcAft>
                <a:spcPts val="0"/>
              </a:spcAft>
              <a:buClr>
                <a:srgbClr val="00607F"/>
              </a:buClr>
              <a:buSzPts val="1800"/>
              <a:buFont typeface="Noto Sans Symbols"/>
              <a:buChar char="▪"/>
            </a:pPr>
            <a:r>
              <a:rPr lang="en-US">
                <a:solidFill>
                  <a:srgbClr val="00607F"/>
                </a:solidFill>
              </a:rPr>
              <a:t>Lowest Price</a:t>
            </a:r>
            <a:endParaRPr/>
          </a:p>
          <a:p>
            <a:pPr marL="342900" lvl="0" indent="-342900" algn="l" rtl="0">
              <a:spcBef>
                <a:spcPts val="360"/>
              </a:spcBef>
              <a:spcAft>
                <a:spcPts val="0"/>
              </a:spcAft>
              <a:buClr>
                <a:srgbClr val="00607F"/>
              </a:buClr>
              <a:buSzPts val="1800"/>
              <a:buFont typeface="Noto Sans Symbols"/>
              <a:buChar char="▪"/>
            </a:pPr>
            <a:r>
              <a:rPr lang="en-US"/>
              <a:t>In 2020, Nebraska SHIP helped Nebraskans save over $8,000,000 in prescription costs.</a:t>
            </a:r>
            <a:endParaRPr/>
          </a:p>
          <a:p>
            <a:pPr marL="342900" lvl="0" indent="-228600" algn="l" rtl="0">
              <a:spcBef>
                <a:spcPts val="360"/>
              </a:spcBef>
              <a:spcAft>
                <a:spcPts val="0"/>
              </a:spcAft>
              <a:buClr>
                <a:srgbClr val="00607F"/>
              </a:buClr>
              <a:buSzPts val="1800"/>
              <a:buNone/>
            </a:pP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MEDICARE ADVANTAGE AVAILABLE IN MORE NEBRASKA COUNTIES</a:t>
            </a:r>
            <a:endParaRPr/>
          </a:p>
        </p:txBody>
      </p:sp>
      <p:sp>
        <p:nvSpPr>
          <p:cNvPr id="654" name="Google Shape;654;p8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Char char="•"/>
            </a:pPr>
            <a:r>
              <a:rPr lang="en-US"/>
              <a:t>Over the past three years, Nebraska’s Medicare market has seen a vast expansion of Medicare Advantage Plans</a:t>
            </a:r>
            <a:endParaRPr/>
          </a:p>
          <a:p>
            <a:pPr marL="742950" lvl="1" indent="-285750" algn="l" rtl="0">
              <a:spcBef>
                <a:spcPts val="360"/>
              </a:spcBef>
              <a:spcAft>
                <a:spcPts val="0"/>
              </a:spcAft>
              <a:buClr>
                <a:srgbClr val="00607F"/>
              </a:buClr>
              <a:buSzPts val="1800"/>
              <a:buChar char="–"/>
            </a:pPr>
            <a:r>
              <a:rPr lang="en-US">
                <a:solidFill>
                  <a:srgbClr val="00607F"/>
                </a:solidFill>
              </a:rPr>
              <a:t>Increase in the number of plans and companies available</a:t>
            </a:r>
            <a:endParaRPr/>
          </a:p>
          <a:p>
            <a:pPr marL="742950" lvl="1" indent="-285750" algn="l" rtl="0">
              <a:spcBef>
                <a:spcPts val="360"/>
              </a:spcBef>
              <a:spcAft>
                <a:spcPts val="0"/>
              </a:spcAft>
              <a:buClr>
                <a:srgbClr val="00607F"/>
              </a:buClr>
              <a:buSzPts val="1800"/>
              <a:buChar char="–"/>
            </a:pPr>
            <a:r>
              <a:rPr lang="en-US">
                <a:solidFill>
                  <a:srgbClr val="00607F"/>
                </a:solidFill>
              </a:rPr>
              <a:t>Significant increase in the number of counties MA plans are offered</a:t>
            </a:r>
            <a:endParaRPr/>
          </a:p>
          <a:p>
            <a:pPr marL="342900" lvl="0" indent="-228600" algn="l" rtl="0">
              <a:spcBef>
                <a:spcPts val="360"/>
              </a:spcBef>
              <a:spcAft>
                <a:spcPts val="0"/>
              </a:spcAft>
              <a:buClr>
                <a:srgbClr val="00607F"/>
              </a:buClr>
              <a:buSzPts val="1800"/>
              <a:buNone/>
            </a:pPr>
            <a:endParaRPr/>
          </a:p>
          <a:p>
            <a:pPr marL="342900" lvl="0" indent="-342900" algn="l" rtl="0">
              <a:spcBef>
                <a:spcPts val="360"/>
              </a:spcBef>
              <a:spcAft>
                <a:spcPts val="0"/>
              </a:spcAft>
              <a:buClr>
                <a:srgbClr val="00607F"/>
              </a:buClr>
              <a:buSzPts val="1800"/>
              <a:buChar char="•"/>
            </a:pPr>
            <a:r>
              <a:rPr lang="en-US"/>
              <a:t>This trend is expected to continue</a:t>
            </a:r>
            <a:endParaRPr/>
          </a:p>
          <a:p>
            <a:pPr marL="342900" lvl="0" indent="-228600" algn="l" rtl="0">
              <a:spcBef>
                <a:spcPts val="360"/>
              </a:spcBef>
              <a:spcAft>
                <a:spcPts val="0"/>
              </a:spcAft>
              <a:buClr>
                <a:srgbClr val="00607F"/>
              </a:buClr>
              <a:buSzPts val="1800"/>
              <a:buNone/>
            </a:pP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8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2019 MEDICARE ADVANTAGE PLANS: AVAILABLE COUNTIES</a:t>
            </a:r>
            <a:endParaRPr/>
          </a:p>
        </p:txBody>
      </p:sp>
      <p:pic>
        <p:nvPicPr>
          <p:cNvPr id="660" name="Google Shape;660;p89"/>
          <p:cNvPicPr preferRelativeResize="0">
            <a:picLocks noGrp="1"/>
          </p:cNvPicPr>
          <p:nvPr>
            <p:ph type="body" idx="1"/>
          </p:nvPr>
        </p:nvPicPr>
        <p:blipFill rotWithShape="1">
          <a:blip r:embed="rId3">
            <a:alphaModFix/>
          </a:blip>
          <a:srcRect/>
          <a:stretch/>
        </p:blipFill>
        <p:spPr>
          <a:xfrm>
            <a:off x="151552" y="1600200"/>
            <a:ext cx="8840895" cy="437182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9"/>
          <p:cNvSpPr txBox="1">
            <a:spLocks noGrp="1"/>
          </p:cNvSpPr>
          <p:nvPr>
            <p:ph type="title"/>
          </p:nvPr>
        </p:nvSpPr>
        <p:spPr>
          <a:xfrm>
            <a:off x="469232" y="152400"/>
            <a:ext cx="8229600" cy="609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2800"/>
              <a:buFont typeface="Arial"/>
              <a:buNone/>
            </a:pPr>
            <a:r>
              <a:rPr lang="en-US" sz="2800"/>
              <a:t>INDIVIDUAL MARKET PREMIUMS 2014 – 2022</a:t>
            </a:r>
            <a:endParaRPr/>
          </a:p>
        </p:txBody>
      </p:sp>
      <p:graphicFrame>
        <p:nvGraphicFramePr>
          <p:cNvPr id="154" name="Google Shape;154;p9"/>
          <p:cNvGraphicFramePr/>
          <p:nvPr/>
        </p:nvGraphicFramePr>
        <p:xfrm>
          <a:off x="492423" y="795130"/>
          <a:ext cx="8229625" cy="4275234"/>
        </p:xfrm>
        <a:graphic>
          <a:graphicData uri="http://schemas.openxmlformats.org/drawingml/2006/table">
            <a:tbl>
              <a:tblPr firstRow="1" bandRow="1">
                <a:noFill/>
                <a:tableStyleId>{2053EEB4-DC8F-471D-B5FC-4E16744AA152}</a:tableStyleId>
              </a:tblPr>
              <a:tblGrid>
                <a:gridCol w="1645925">
                  <a:extLst>
                    <a:ext uri="{9D8B030D-6E8A-4147-A177-3AD203B41FA5}">
                      <a16:colId xmlns:a16="http://schemas.microsoft.com/office/drawing/2014/main" val="20000"/>
                    </a:ext>
                  </a:extLst>
                </a:gridCol>
                <a:gridCol w="1645925">
                  <a:extLst>
                    <a:ext uri="{9D8B030D-6E8A-4147-A177-3AD203B41FA5}">
                      <a16:colId xmlns:a16="http://schemas.microsoft.com/office/drawing/2014/main" val="20001"/>
                    </a:ext>
                  </a:extLst>
                </a:gridCol>
                <a:gridCol w="1645925">
                  <a:extLst>
                    <a:ext uri="{9D8B030D-6E8A-4147-A177-3AD203B41FA5}">
                      <a16:colId xmlns:a16="http://schemas.microsoft.com/office/drawing/2014/main" val="20002"/>
                    </a:ext>
                  </a:extLst>
                </a:gridCol>
                <a:gridCol w="1645925">
                  <a:extLst>
                    <a:ext uri="{9D8B030D-6E8A-4147-A177-3AD203B41FA5}">
                      <a16:colId xmlns:a16="http://schemas.microsoft.com/office/drawing/2014/main" val="20003"/>
                    </a:ext>
                  </a:extLst>
                </a:gridCol>
                <a:gridCol w="1645925">
                  <a:extLst>
                    <a:ext uri="{9D8B030D-6E8A-4147-A177-3AD203B41FA5}">
                      <a16:colId xmlns:a16="http://schemas.microsoft.com/office/drawing/2014/main" val="20004"/>
                    </a:ext>
                  </a:extLst>
                </a:gridCol>
              </a:tblGrid>
              <a:tr h="377250">
                <a:tc>
                  <a:txBody>
                    <a:bodyPr/>
                    <a:lstStyle/>
                    <a:p>
                      <a:pPr marL="0" marR="0" lvl="0" indent="0" algn="l" rtl="0">
                        <a:spcBef>
                          <a:spcPts val="0"/>
                        </a:spcBef>
                        <a:spcAft>
                          <a:spcPts val="0"/>
                        </a:spcAft>
                        <a:buNone/>
                      </a:pPr>
                      <a:endParaRPr sz="1200">
                        <a:latin typeface="Arial"/>
                        <a:ea typeface="Arial"/>
                        <a:cs typeface="Arial"/>
                        <a:sym typeface="Arial"/>
                      </a:endParaRPr>
                    </a:p>
                  </a:txBody>
                  <a:tcPr marL="68575" marR="68575" marT="0" marB="0">
                    <a:solidFill>
                      <a:schemeClr val="accent1"/>
                    </a:solidFill>
                  </a:tcPr>
                </a:tc>
                <a:tc>
                  <a:txBody>
                    <a:bodyPr/>
                    <a:lstStyle/>
                    <a:p>
                      <a:pPr marL="15240" marR="0" lvl="0" indent="0" algn="l" rtl="0">
                        <a:lnSpc>
                          <a:spcPct val="107000"/>
                        </a:lnSpc>
                        <a:spcBef>
                          <a:spcPts val="0"/>
                        </a:spcBef>
                        <a:spcAft>
                          <a:spcPts val="0"/>
                        </a:spcAft>
                        <a:buNone/>
                      </a:pPr>
                      <a:r>
                        <a:rPr lang="en-US" sz="1400">
                          <a:solidFill>
                            <a:schemeClr val="lt1"/>
                          </a:solidFill>
                        </a:rPr>
                        <a:t>Single Young Adult</a:t>
                      </a:r>
                      <a:endParaRPr sz="1400">
                        <a:solidFill>
                          <a:schemeClr val="lt1"/>
                        </a:solidFill>
                        <a:latin typeface="Arial"/>
                        <a:ea typeface="Arial"/>
                        <a:cs typeface="Arial"/>
                        <a:sym typeface="Arial"/>
                      </a:endParaRPr>
                    </a:p>
                  </a:txBody>
                  <a:tcPr marL="68575" marR="68575" marT="0" marB="0">
                    <a:solidFill>
                      <a:schemeClr val="accent1"/>
                    </a:solidFill>
                  </a:tcPr>
                </a:tc>
                <a:tc>
                  <a:txBody>
                    <a:bodyPr/>
                    <a:lstStyle/>
                    <a:p>
                      <a:pPr marL="15240" marR="0" lvl="0" indent="0" algn="l" rtl="0">
                        <a:lnSpc>
                          <a:spcPct val="107000"/>
                        </a:lnSpc>
                        <a:spcBef>
                          <a:spcPts val="0"/>
                        </a:spcBef>
                        <a:spcAft>
                          <a:spcPts val="0"/>
                        </a:spcAft>
                        <a:buNone/>
                      </a:pPr>
                      <a:r>
                        <a:rPr lang="en-US" sz="1400">
                          <a:solidFill>
                            <a:schemeClr val="lt1"/>
                          </a:solidFill>
                        </a:rPr>
                        <a:t>Family 2 Adults 2 Kids</a:t>
                      </a:r>
                      <a:endParaRPr sz="1400">
                        <a:solidFill>
                          <a:schemeClr val="lt1"/>
                        </a:solidFill>
                        <a:latin typeface="Arial"/>
                        <a:ea typeface="Arial"/>
                        <a:cs typeface="Arial"/>
                        <a:sym typeface="Arial"/>
                      </a:endParaRPr>
                    </a:p>
                  </a:txBody>
                  <a:tcPr marL="68575" marR="68575" marT="0" marB="0">
                    <a:solidFill>
                      <a:schemeClr val="accent1"/>
                    </a:solidFill>
                  </a:tcPr>
                </a:tc>
                <a:tc>
                  <a:txBody>
                    <a:bodyPr/>
                    <a:lstStyle/>
                    <a:p>
                      <a:pPr marL="15240" marR="0" lvl="0" indent="0" algn="l" rtl="0">
                        <a:lnSpc>
                          <a:spcPct val="107000"/>
                        </a:lnSpc>
                        <a:spcBef>
                          <a:spcPts val="0"/>
                        </a:spcBef>
                        <a:spcAft>
                          <a:spcPts val="0"/>
                        </a:spcAft>
                        <a:buNone/>
                      </a:pPr>
                      <a:r>
                        <a:rPr lang="en-US" sz="1400">
                          <a:solidFill>
                            <a:schemeClr val="lt1"/>
                          </a:solidFill>
                        </a:rPr>
                        <a:t>Single Older Adult</a:t>
                      </a:r>
                      <a:endParaRPr sz="1400">
                        <a:solidFill>
                          <a:schemeClr val="lt1"/>
                        </a:solidFill>
                        <a:latin typeface="Arial"/>
                        <a:ea typeface="Arial"/>
                        <a:cs typeface="Arial"/>
                        <a:sym typeface="Arial"/>
                      </a:endParaRPr>
                    </a:p>
                  </a:txBody>
                  <a:tcPr marL="68575" marR="68575" marT="0" marB="0">
                    <a:solidFill>
                      <a:schemeClr val="accent1"/>
                    </a:solidFill>
                  </a:tcPr>
                </a:tc>
                <a:tc>
                  <a:txBody>
                    <a:bodyPr/>
                    <a:lstStyle/>
                    <a:p>
                      <a:pPr marL="15240" marR="0" lvl="0" indent="0" algn="l" rtl="0">
                        <a:lnSpc>
                          <a:spcPct val="107000"/>
                        </a:lnSpc>
                        <a:spcBef>
                          <a:spcPts val="0"/>
                        </a:spcBef>
                        <a:spcAft>
                          <a:spcPts val="0"/>
                        </a:spcAft>
                        <a:buNone/>
                      </a:pPr>
                      <a:r>
                        <a:rPr lang="en-US" sz="1400">
                          <a:solidFill>
                            <a:schemeClr val="lt1"/>
                          </a:solidFill>
                        </a:rPr>
                        <a:t>Older Couple (No Kids)</a:t>
                      </a:r>
                      <a:endParaRPr sz="1400">
                        <a:solidFill>
                          <a:schemeClr val="lt1"/>
                        </a:solidFill>
                        <a:latin typeface="Arial"/>
                        <a:ea typeface="Arial"/>
                        <a:cs typeface="Arial"/>
                        <a:sym typeface="Arial"/>
                      </a:endParaRPr>
                    </a:p>
                  </a:txBody>
                  <a:tcPr marL="68575" marR="68575" marT="0" marB="0">
                    <a:solidFill>
                      <a:schemeClr val="accent1"/>
                    </a:solidFill>
                  </a:tcPr>
                </a:tc>
                <a:extLst>
                  <a:ext uri="{0D108BD9-81ED-4DB2-BD59-A6C34878D82A}">
                    <a16:rowId xmlns:a16="http://schemas.microsoft.com/office/drawing/2014/main" val="10000"/>
                  </a:ext>
                </a:extLst>
              </a:tr>
              <a:tr h="377250">
                <a:tc>
                  <a:txBody>
                    <a:bodyPr/>
                    <a:lstStyle/>
                    <a:p>
                      <a:pPr marL="15240" marR="0" lvl="0" indent="0" algn="l" rtl="0">
                        <a:lnSpc>
                          <a:spcPct val="107000"/>
                        </a:lnSpc>
                        <a:spcBef>
                          <a:spcPts val="0"/>
                        </a:spcBef>
                        <a:spcAft>
                          <a:spcPts val="0"/>
                        </a:spcAft>
                        <a:buNone/>
                      </a:pPr>
                      <a:r>
                        <a:rPr lang="en-US" sz="1400" b="1"/>
                        <a:t>2014</a:t>
                      </a:r>
                      <a:endParaRPr sz="1400" b="1">
                        <a:latin typeface="Arial"/>
                        <a:ea typeface="Arial"/>
                        <a:cs typeface="Arial"/>
                        <a:sym typeface="Arial"/>
                      </a:endParaRPr>
                    </a:p>
                  </a:txBody>
                  <a:tcPr marL="68575" marR="68575" marT="0" marB="0"/>
                </a:tc>
                <a:tc>
                  <a:txBody>
                    <a:bodyPr/>
                    <a:lstStyle/>
                    <a:p>
                      <a:pPr marL="15240" marR="0" lvl="0" indent="0" algn="r" rtl="0">
                        <a:lnSpc>
                          <a:spcPct val="107000"/>
                        </a:lnSpc>
                        <a:spcBef>
                          <a:spcPts val="0"/>
                        </a:spcBef>
                        <a:spcAft>
                          <a:spcPts val="0"/>
                        </a:spcAft>
                        <a:buNone/>
                      </a:pPr>
                      <a:r>
                        <a:rPr lang="en-US" sz="1400"/>
                        <a:t>$239.22</a:t>
                      </a:r>
                      <a:endParaRPr sz="1400">
                        <a:latin typeface="Arial"/>
                        <a:ea typeface="Arial"/>
                        <a:cs typeface="Arial"/>
                        <a:sym typeface="Arial"/>
                      </a:endParaRPr>
                    </a:p>
                  </a:txBody>
                  <a:tcPr marL="68575" marR="68575" marT="0" marB="0"/>
                </a:tc>
                <a:tc>
                  <a:txBody>
                    <a:bodyPr/>
                    <a:lstStyle/>
                    <a:p>
                      <a:pPr marL="15240" marR="0" lvl="0" indent="0" algn="r" rtl="0">
                        <a:lnSpc>
                          <a:spcPct val="107000"/>
                        </a:lnSpc>
                        <a:spcBef>
                          <a:spcPts val="0"/>
                        </a:spcBef>
                        <a:spcAft>
                          <a:spcPts val="0"/>
                        </a:spcAft>
                        <a:buNone/>
                      </a:pPr>
                      <a:r>
                        <a:rPr lang="en-US" sz="1400"/>
                        <a:t>$744.68</a:t>
                      </a:r>
                      <a:endParaRPr sz="1400">
                        <a:latin typeface="Arial"/>
                        <a:ea typeface="Arial"/>
                        <a:cs typeface="Arial"/>
                        <a:sym typeface="Arial"/>
                      </a:endParaRPr>
                    </a:p>
                  </a:txBody>
                  <a:tcPr marL="68575" marR="68575" marT="0" marB="0"/>
                </a:tc>
                <a:tc>
                  <a:txBody>
                    <a:bodyPr/>
                    <a:lstStyle/>
                    <a:p>
                      <a:pPr marL="15240" marR="0" lvl="0" indent="0" algn="r" rtl="0">
                        <a:lnSpc>
                          <a:spcPct val="107000"/>
                        </a:lnSpc>
                        <a:spcBef>
                          <a:spcPts val="0"/>
                        </a:spcBef>
                        <a:spcAft>
                          <a:spcPts val="0"/>
                        </a:spcAft>
                        <a:buNone/>
                      </a:pPr>
                      <a:r>
                        <a:rPr lang="en-US" sz="1400"/>
                        <a:t>$700.83</a:t>
                      </a:r>
                      <a:endParaRPr sz="1400">
                        <a:latin typeface="Arial"/>
                        <a:ea typeface="Arial"/>
                        <a:cs typeface="Arial"/>
                        <a:sym typeface="Arial"/>
                      </a:endParaRPr>
                    </a:p>
                  </a:txBody>
                  <a:tcPr marL="68575" marR="68575" marT="0" marB="0"/>
                </a:tc>
                <a:tc>
                  <a:txBody>
                    <a:bodyPr/>
                    <a:lstStyle/>
                    <a:p>
                      <a:pPr marL="15240" marR="0" lvl="0" indent="0" algn="r" rtl="0">
                        <a:lnSpc>
                          <a:spcPct val="107000"/>
                        </a:lnSpc>
                        <a:spcBef>
                          <a:spcPts val="0"/>
                        </a:spcBef>
                        <a:spcAft>
                          <a:spcPts val="0"/>
                        </a:spcAft>
                        <a:buNone/>
                      </a:pPr>
                      <a:r>
                        <a:rPr lang="en-US" sz="1400"/>
                        <a:t>$1,528.36</a:t>
                      </a:r>
                      <a:endParaRPr sz="1400">
                        <a:latin typeface="Arial"/>
                        <a:ea typeface="Arial"/>
                        <a:cs typeface="Arial"/>
                        <a:sym typeface="Arial"/>
                      </a:endParaRPr>
                    </a:p>
                  </a:txBody>
                  <a:tcPr marL="68575" marR="68575" marT="0" marB="0"/>
                </a:tc>
                <a:extLst>
                  <a:ext uri="{0D108BD9-81ED-4DB2-BD59-A6C34878D82A}">
                    <a16:rowId xmlns:a16="http://schemas.microsoft.com/office/drawing/2014/main" val="10001"/>
                  </a:ext>
                </a:extLst>
              </a:tr>
              <a:tr h="377250">
                <a:tc>
                  <a:txBody>
                    <a:bodyPr/>
                    <a:lstStyle/>
                    <a:p>
                      <a:pPr marL="15240" marR="0" lvl="0" indent="0" algn="l" rtl="0">
                        <a:lnSpc>
                          <a:spcPct val="107000"/>
                        </a:lnSpc>
                        <a:spcBef>
                          <a:spcPts val="0"/>
                        </a:spcBef>
                        <a:spcAft>
                          <a:spcPts val="0"/>
                        </a:spcAft>
                        <a:buNone/>
                      </a:pPr>
                      <a:r>
                        <a:rPr lang="en-US" sz="1400" b="1"/>
                        <a:t>2015</a:t>
                      </a:r>
                      <a:endParaRPr sz="1400" b="1">
                        <a:latin typeface="Arial"/>
                        <a:ea typeface="Arial"/>
                        <a:cs typeface="Arial"/>
                        <a:sym typeface="Arial"/>
                      </a:endParaRPr>
                    </a:p>
                  </a:txBody>
                  <a:tcPr marL="68575" marR="68575" marT="0" marB="0"/>
                </a:tc>
                <a:tc>
                  <a:txBody>
                    <a:bodyPr/>
                    <a:lstStyle/>
                    <a:p>
                      <a:pPr marL="15240" marR="0" lvl="0" indent="0" algn="r" rtl="0">
                        <a:lnSpc>
                          <a:spcPct val="107000"/>
                        </a:lnSpc>
                        <a:spcBef>
                          <a:spcPts val="0"/>
                        </a:spcBef>
                        <a:spcAft>
                          <a:spcPts val="0"/>
                        </a:spcAft>
                        <a:buNone/>
                      </a:pPr>
                      <a:r>
                        <a:rPr lang="en-US" sz="1400"/>
                        <a:t>$288.35</a:t>
                      </a:r>
                      <a:endParaRPr sz="1400">
                        <a:latin typeface="Arial"/>
                        <a:ea typeface="Arial"/>
                        <a:cs typeface="Arial"/>
                        <a:sym typeface="Arial"/>
                      </a:endParaRPr>
                    </a:p>
                  </a:txBody>
                  <a:tcPr marL="68575" marR="68575" marT="0" marB="0"/>
                </a:tc>
                <a:tc>
                  <a:txBody>
                    <a:bodyPr/>
                    <a:lstStyle/>
                    <a:p>
                      <a:pPr marL="15240" marR="0" lvl="0" indent="0" algn="r" rtl="0">
                        <a:lnSpc>
                          <a:spcPct val="107000"/>
                        </a:lnSpc>
                        <a:spcBef>
                          <a:spcPts val="0"/>
                        </a:spcBef>
                        <a:spcAft>
                          <a:spcPts val="0"/>
                        </a:spcAft>
                        <a:buNone/>
                      </a:pPr>
                      <a:r>
                        <a:rPr lang="en-US" sz="1400"/>
                        <a:t>$918.64</a:t>
                      </a:r>
                      <a:endParaRPr sz="1400">
                        <a:latin typeface="Arial"/>
                        <a:ea typeface="Arial"/>
                        <a:cs typeface="Arial"/>
                        <a:sym typeface="Arial"/>
                      </a:endParaRPr>
                    </a:p>
                  </a:txBody>
                  <a:tcPr marL="68575" marR="68575" marT="0" marB="0"/>
                </a:tc>
                <a:tc>
                  <a:txBody>
                    <a:bodyPr/>
                    <a:lstStyle/>
                    <a:p>
                      <a:pPr marL="15240" marR="0" lvl="0" indent="0" algn="r" rtl="0">
                        <a:lnSpc>
                          <a:spcPct val="107000"/>
                        </a:lnSpc>
                        <a:spcBef>
                          <a:spcPts val="0"/>
                        </a:spcBef>
                        <a:spcAft>
                          <a:spcPts val="0"/>
                        </a:spcAft>
                        <a:buNone/>
                      </a:pPr>
                      <a:r>
                        <a:rPr lang="en-US" sz="1400"/>
                        <a:t>$844.77</a:t>
                      </a:r>
                      <a:endParaRPr sz="1400">
                        <a:latin typeface="Arial"/>
                        <a:ea typeface="Arial"/>
                        <a:cs typeface="Arial"/>
                        <a:sym typeface="Arial"/>
                      </a:endParaRPr>
                    </a:p>
                  </a:txBody>
                  <a:tcPr marL="68575" marR="68575" marT="0" marB="0"/>
                </a:tc>
                <a:tc>
                  <a:txBody>
                    <a:bodyPr/>
                    <a:lstStyle/>
                    <a:p>
                      <a:pPr marL="15240" marR="0" lvl="0" indent="0" algn="r" rtl="0">
                        <a:lnSpc>
                          <a:spcPct val="107000"/>
                        </a:lnSpc>
                        <a:spcBef>
                          <a:spcPts val="0"/>
                        </a:spcBef>
                        <a:spcAft>
                          <a:spcPts val="0"/>
                        </a:spcAft>
                        <a:buNone/>
                      </a:pPr>
                      <a:r>
                        <a:rPr lang="en-US" sz="1400"/>
                        <a:t>$1,867.38</a:t>
                      </a:r>
                      <a:endParaRPr sz="1400">
                        <a:latin typeface="Arial"/>
                        <a:ea typeface="Arial"/>
                        <a:cs typeface="Arial"/>
                        <a:sym typeface="Arial"/>
                      </a:endParaRPr>
                    </a:p>
                  </a:txBody>
                  <a:tcPr marL="68575" marR="68575" marT="0" marB="0"/>
                </a:tc>
                <a:extLst>
                  <a:ext uri="{0D108BD9-81ED-4DB2-BD59-A6C34878D82A}">
                    <a16:rowId xmlns:a16="http://schemas.microsoft.com/office/drawing/2014/main" val="10002"/>
                  </a:ext>
                </a:extLst>
              </a:tr>
              <a:tr h="377250">
                <a:tc>
                  <a:txBody>
                    <a:bodyPr/>
                    <a:lstStyle/>
                    <a:p>
                      <a:pPr marL="15240" marR="0" lvl="0" indent="0" algn="l" rtl="0">
                        <a:lnSpc>
                          <a:spcPct val="107000"/>
                        </a:lnSpc>
                        <a:spcBef>
                          <a:spcPts val="0"/>
                        </a:spcBef>
                        <a:spcAft>
                          <a:spcPts val="0"/>
                        </a:spcAft>
                        <a:buNone/>
                      </a:pPr>
                      <a:r>
                        <a:rPr lang="en-US" sz="1400" b="1"/>
                        <a:t>2016</a:t>
                      </a:r>
                      <a:endParaRPr sz="1400" b="1">
                        <a:latin typeface="Arial"/>
                        <a:ea typeface="Arial"/>
                        <a:cs typeface="Arial"/>
                        <a:sym typeface="Arial"/>
                      </a:endParaRPr>
                    </a:p>
                  </a:txBody>
                  <a:tcPr marL="68575" marR="68575" marT="0" marB="0"/>
                </a:tc>
                <a:tc>
                  <a:txBody>
                    <a:bodyPr/>
                    <a:lstStyle/>
                    <a:p>
                      <a:pPr marL="15240" marR="0" lvl="0" indent="0" algn="r" rtl="0">
                        <a:lnSpc>
                          <a:spcPct val="107000"/>
                        </a:lnSpc>
                        <a:spcBef>
                          <a:spcPts val="0"/>
                        </a:spcBef>
                        <a:spcAft>
                          <a:spcPts val="0"/>
                        </a:spcAft>
                        <a:buNone/>
                      </a:pPr>
                      <a:r>
                        <a:rPr lang="en-US" sz="1400"/>
                        <a:t>$334.25</a:t>
                      </a:r>
                      <a:endParaRPr sz="1400">
                        <a:latin typeface="Arial"/>
                        <a:ea typeface="Arial"/>
                        <a:cs typeface="Arial"/>
                        <a:sym typeface="Arial"/>
                      </a:endParaRPr>
                    </a:p>
                  </a:txBody>
                  <a:tcPr marL="68575" marR="68575" marT="0" marB="0"/>
                </a:tc>
                <a:tc>
                  <a:txBody>
                    <a:bodyPr/>
                    <a:lstStyle/>
                    <a:p>
                      <a:pPr marL="15240" marR="0" lvl="0" indent="0" algn="r" rtl="0">
                        <a:lnSpc>
                          <a:spcPct val="107000"/>
                        </a:lnSpc>
                        <a:spcBef>
                          <a:spcPts val="0"/>
                        </a:spcBef>
                        <a:spcAft>
                          <a:spcPts val="0"/>
                        </a:spcAft>
                        <a:buNone/>
                      </a:pPr>
                      <a:r>
                        <a:rPr lang="en-US" sz="1400"/>
                        <a:t>$1,028.96</a:t>
                      </a:r>
                      <a:endParaRPr sz="1400">
                        <a:latin typeface="Arial"/>
                        <a:ea typeface="Arial"/>
                        <a:cs typeface="Arial"/>
                        <a:sym typeface="Arial"/>
                      </a:endParaRPr>
                    </a:p>
                  </a:txBody>
                  <a:tcPr marL="68575" marR="68575" marT="0" marB="0"/>
                </a:tc>
                <a:tc>
                  <a:txBody>
                    <a:bodyPr/>
                    <a:lstStyle/>
                    <a:p>
                      <a:pPr marL="15240" marR="0" lvl="0" indent="0" algn="r" rtl="0">
                        <a:lnSpc>
                          <a:spcPct val="107000"/>
                        </a:lnSpc>
                        <a:spcBef>
                          <a:spcPts val="0"/>
                        </a:spcBef>
                        <a:spcAft>
                          <a:spcPts val="0"/>
                        </a:spcAft>
                        <a:buNone/>
                      </a:pPr>
                      <a:r>
                        <a:rPr lang="en-US" sz="1400"/>
                        <a:t>$979.26</a:t>
                      </a:r>
                      <a:endParaRPr sz="1400">
                        <a:latin typeface="Arial"/>
                        <a:ea typeface="Arial"/>
                        <a:cs typeface="Arial"/>
                        <a:sym typeface="Arial"/>
                      </a:endParaRPr>
                    </a:p>
                  </a:txBody>
                  <a:tcPr marL="68575" marR="68575" marT="0" marB="0"/>
                </a:tc>
                <a:tc>
                  <a:txBody>
                    <a:bodyPr/>
                    <a:lstStyle/>
                    <a:p>
                      <a:pPr marL="15240" marR="0" lvl="0" indent="0" algn="r" rtl="0">
                        <a:lnSpc>
                          <a:spcPct val="107000"/>
                        </a:lnSpc>
                        <a:spcBef>
                          <a:spcPts val="0"/>
                        </a:spcBef>
                        <a:spcAft>
                          <a:spcPts val="0"/>
                        </a:spcAft>
                        <a:buNone/>
                      </a:pPr>
                      <a:r>
                        <a:rPr lang="en-US" sz="1400"/>
                        <a:t>$2,094.72</a:t>
                      </a:r>
                      <a:endParaRPr sz="1400">
                        <a:latin typeface="Arial"/>
                        <a:ea typeface="Arial"/>
                        <a:cs typeface="Arial"/>
                        <a:sym typeface="Arial"/>
                      </a:endParaRPr>
                    </a:p>
                  </a:txBody>
                  <a:tcPr marL="68575" marR="68575" marT="0" marB="0"/>
                </a:tc>
                <a:extLst>
                  <a:ext uri="{0D108BD9-81ED-4DB2-BD59-A6C34878D82A}">
                    <a16:rowId xmlns:a16="http://schemas.microsoft.com/office/drawing/2014/main" val="10003"/>
                  </a:ext>
                </a:extLst>
              </a:tr>
              <a:tr h="377250">
                <a:tc>
                  <a:txBody>
                    <a:bodyPr/>
                    <a:lstStyle/>
                    <a:p>
                      <a:pPr marL="15240" marR="0" lvl="0" indent="0" algn="l" rtl="0">
                        <a:lnSpc>
                          <a:spcPct val="107000"/>
                        </a:lnSpc>
                        <a:spcBef>
                          <a:spcPts val="0"/>
                        </a:spcBef>
                        <a:spcAft>
                          <a:spcPts val="0"/>
                        </a:spcAft>
                        <a:buNone/>
                      </a:pPr>
                      <a:r>
                        <a:rPr lang="en-US" sz="1400" b="1">
                          <a:latin typeface="Arial"/>
                          <a:ea typeface="Arial"/>
                          <a:cs typeface="Arial"/>
                          <a:sym typeface="Arial"/>
                        </a:rPr>
                        <a:t>2017</a:t>
                      </a:r>
                      <a:endParaRPr/>
                    </a:p>
                  </a:txBody>
                  <a:tcPr marL="68575" marR="68575" marT="0" marB="0"/>
                </a:tc>
                <a:tc>
                  <a:txBody>
                    <a:bodyPr/>
                    <a:lstStyle/>
                    <a:p>
                      <a:pPr marL="15240" marR="0" lvl="0" indent="0" algn="r" rtl="0">
                        <a:lnSpc>
                          <a:spcPct val="107000"/>
                        </a:lnSpc>
                        <a:spcBef>
                          <a:spcPts val="0"/>
                        </a:spcBef>
                        <a:spcAft>
                          <a:spcPts val="0"/>
                        </a:spcAft>
                        <a:buNone/>
                      </a:pPr>
                      <a:r>
                        <a:rPr lang="en-US" sz="1400">
                          <a:latin typeface="Arial"/>
                          <a:ea typeface="Arial"/>
                          <a:cs typeface="Arial"/>
                          <a:sym typeface="Arial"/>
                        </a:rPr>
                        <a:t>$407.10</a:t>
                      </a:r>
                      <a:endParaRPr/>
                    </a:p>
                  </a:txBody>
                  <a:tcPr marL="68575" marR="68575" marT="0" marB="0"/>
                </a:tc>
                <a:tc>
                  <a:txBody>
                    <a:bodyPr/>
                    <a:lstStyle/>
                    <a:p>
                      <a:pPr marL="15240" marR="0" lvl="0" indent="0" algn="r" rtl="0">
                        <a:lnSpc>
                          <a:spcPct val="107000"/>
                        </a:lnSpc>
                        <a:spcBef>
                          <a:spcPts val="0"/>
                        </a:spcBef>
                        <a:spcAft>
                          <a:spcPts val="0"/>
                        </a:spcAft>
                        <a:buNone/>
                      </a:pPr>
                      <a:r>
                        <a:rPr lang="en-US" sz="1400">
                          <a:latin typeface="Arial"/>
                          <a:ea typeface="Arial"/>
                          <a:cs typeface="Arial"/>
                          <a:sym typeface="Arial"/>
                        </a:rPr>
                        <a:t>$1,651.72</a:t>
                      </a:r>
                      <a:endParaRPr/>
                    </a:p>
                  </a:txBody>
                  <a:tcPr marL="68575" marR="68575" marT="0" marB="0"/>
                </a:tc>
                <a:tc>
                  <a:txBody>
                    <a:bodyPr/>
                    <a:lstStyle/>
                    <a:p>
                      <a:pPr marL="15240" marR="0" lvl="0" indent="0" algn="r" rtl="0">
                        <a:lnSpc>
                          <a:spcPct val="107000"/>
                        </a:lnSpc>
                        <a:spcBef>
                          <a:spcPts val="0"/>
                        </a:spcBef>
                        <a:spcAft>
                          <a:spcPts val="0"/>
                        </a:spcAft>
                        <a:buNone/>
                      </a:pPr>
                      <a:r>
                        <a:rPr lang="en-US" sz="1400">
                          <a:latin typeface="Arial"/>
                          <a:ea typeface="Arial"/>
                          <a:cs typeface="Arial"/>
                          <a:sym typeface="Arial"/>
                        </a:rPr>
                        <a:t>$1,192.68</a:t>
                      </a:r>
                      <a:endParaRPr/>
                    </a:p>
                  </a:txBody>
                  <a:tcPr marL="68575" marR="68575" marT="0" marB="0"/>
                </a:tc>
                <a:tc>
                  <a:txBody>
                    <a:bodyPr/>
                    <a:lstStyle/>
                    <a:p>
                      <a:pPr marL="15240" marR="0" lvl="0" indent="0" algn="r" rtl="0">
                        <a:lnSpc>
                          <a:spcPct val="107000"/>
                        </a:lnSpc>
                        <a:spcBef>
                          <a:spcPts val="0"/>
                        </a:spcBef>
                        <a:spcAft>
                          <a:spcPts val="0"/>
                        </a:spcAft>
                        <a:buNone/>
                      </a:pPr>
                      <a:r>
                        <a:rPr lang="en-US" sz="1400" b="1">
                          <a:latin typeface="Arial"/>
                          <a:ea typeface="Arial"/>
                          <a:cs typeface="Arial"/>
                          <a:sym typeface="Arial"/>
                        </a:rPr>
                        <a:t>$2,996.08</a:t>
                      </a:r>
                      <a:endParaRPr/>
                    </a:p>
                  </a:txBody>
                  <a:tcPr marL="68575" marR="68575" marT="0" marB="0"/>
                </a:tc>
                <a:extLst>
                  <a:ext uri="{0D108BD9-81ED-4DB2-BD59-A6C34878D82A}">
                    <a16:rowId xmlns:a16="http://schemas.microsoft.com/office/drawing/2014/main" val="10004"/>
                  </a:ext>
                </a:extLst>
              </a:tr>
              <a:tr h="377250">
                <a:tc>
                  <a:txBody>
                    <a:bodyPr/>
                    <a:lstStyle/>
                    <a:p>
                      <a:pPr marL="15240" marR="0" lvl="0" indent="0" algn="l" rtl="0">
                        <a:lnSpc>
                          <a:spcPct val="107000"/>
                        </a:lnSpc>
                        <a:spcBef>
                          <a:spcPts val="0"/>
                        </a:spcBef>
                        <a:spcAft>
                          <a:spcPts val="0"/>
                        </a:spcAft>
                        <a:buNone/>
                      </a:pPr>
                      <a:r>
                        <a:rPr lang="en-US" sz="1400" b="1">
                          <a:latin typeface="Arial"/>
                          <a:ea typeface="Arial"/>
                          <a:cs typeface="Arial"/>
                          <a:sym typeface="Arial"/>
                        </a:rPr>
                        <a:t>2018</a:t>
                      </a:r>
                      <a:endParaRPr/>
                    </a:p>
                  </a:txBody>
                  <a:tcPr marL="68575" marR="68575" marT="0" marB="0">
                    <a:solidFill>
                      <a:srgbClr val="CDE0E8"/>
                    </a:solidFill>
                  </a:tcPr>
                </a:tc>
                <a:tc>
                  <a:txBody>
                    <a:bodyPr/>
                    <a:lstStyle/>
                    <a:p>
                      <a:pPr marL="15240" marR="0" lvl="0" indent="0" algn="r" rtl="0">
                        <a:lnSpc>
                          <a:spcPct val="107000"/>
                        </a:lnSpc>
                        <a:spcBef>
                          <a:spcPts val="0"/>
                        </a:spcBef>
                        <a:spcAft>
                          <a:spcPts val="0"/>
                        </a:spcAft>
                        <a:buNone/>
                      </a:pPr>
                      <a:r>
                        <a:rPr lang="en-US" sz="1400">
                          <a:latin typeface="Arial"/>
                          <a:ea typeface="Arial"/>
                          <a:cs typeface="Arial"/>
                          <a:sym typeface="Arial"/>
                        </a:rPr>
                        <a:t>$495.16</a:t>
                      </a:r>
                      <a:endParaRPr/>
                    </a:p>
                  </a:txBody>
                  <a:tcPr marL="68575" marR="68575" marT="0" marB="0">
                    <a:solidFill>
                      <a:srgbClr val="CDE0E8"/>
                    </a:solidFill>
                  </a:tcPr>
                </a:tc>
                <a:tc>
                  <a:txBody>
                    <a:bodyPr/>
                    <a:lstStyle/>
                    <a:p>
                      <a:pPr marL="15240" marR="0" lvl="0" indent="0" algn="r" rtl="0">
                        <a:lnSpc>
                          <a:spcPct val="107000"/>
                        </a:lnSpc>
                        <a:spcBef>
                          <a:spcPts val="0"/>
                        </a:spcBef>
                        <a:spcAft>
                          <a:spcPts val="0"/>
                        </a:spcAft>
                        <a:buNone/>
                      </a:pPr>
                      <a:r>
                        <a:rPr lang="en-US" sz="1400">
                          <a:latin typeface="Arial"/>
                          <a:ea typeface="Arial"/>
                          <a:cs typeface="Arial"/>
                          <a:sym typeface="Arial"/>
                        </a:rPr>
                        <a:t>$2,105.18</a:t>
                      </a:r>
                      <a:endParaRPr/>
                    </a:p>
                  </a:txBody>
                  <a:tcPr marL="68575" marR="68575" marT="0" marB="0">
                    <a:solidFill>
                      <a:srgbClr val="CDE0E8"/>
                    </a:solidFill>
                  </a:tcPr>
                </a:tc>
                <a:tc>
                  <a:txBody>
                    <a:bodyPr/>
                    <a:lstStyle/>
                    <a:p>
                      <a:pPr marL="15240" marR="0" lvl="0" indent="0" algn="r" rtl="0">
                        <a:lnSpc>
                          <a:spcPct val="107000"/>
                        </a:lnSpc>
                        <a:spcBef>
                          <a:spcPts val="0"/>
                        </a:spcBef>
                        <a:spcAft>
                          <a:spcPts val="0"/>
                        </a:spcAft>
                        <a:buNone/>
                      </a:pPr>
                      <a:r>
                        <a:rPr lang="en-US" sz="1400">
                          <a:latin typeface="Arial"/>
                          <a:ea typeface="Arial"/>
                          <a:cs typeface="Arial"/>
                          <a:sym typeface="Arial"/>
                        </a:rPr>
                        <a:t>$1,450.67</a:t>
                      </a:r>
                      <a:endParaRPr/>
                    </a:p>
                  </a:txBody>
                  <a:tcPr marL="68575" marR="68575" marT="0" marB="0">
                    <a:solidFill>
                      <a:srgbClr val="CDE0E8"/>
                    </a:solidFill>
                  </a:tcPr>
                </a:tc>
                <a:tc>
                  <a:txBody>
                    <a:bodyPr/>
                    <a:lstStyle/>
                    <a:p>
                      <a:pPr marL="15240" marR="0" lvl="0" indent="0" algn="r" rtl="0">
                        <a:lnSpc>
                          <a:spcPct val="107000"/>
                        </a:lnSpc>
                        <a:spcBef>
                          <a:spcPts val="0"/>
                        </a:spcBef>
                        <a:spcAft>
                          <a:spcPts val="0"/>
                        </a:spcAft>
                        <a:buNone/>
                      </a:pPr>
                      <a:r>
                        <a:rPr lang="en-US" sz="1400">
                          <a:latin typeface="Arial"/>
                          <a:ea typeface="Arial"/>
                          <a:cs typeface="Arial"/>
                          <a:sym typeface="Arial"/>
                        </a:rPr>
                        <a:t>$2,831.46</a:t>
                      </a:r>
                      <a:endParaRPr/>
                    </a:p>
                  </a:txBody>
                  <a:tcPr marL="68575" marR="68575" marT="0" marB="0">
                    <a:solidFill>
                      <a:srgbClr val="CDE0E8"/>
                    </a:solidFill>
                  </a:tcPr>
                </a:tc>
                <a:extLst>
                  <a:ext uri="{0D108BD9-81ED-4DB2-BD59-A6C34878D82A}">
                    <a16:rowId xmlns:a16="http://schemas.microsoft.com/office/drawing/2014/main" val="10005"/>
                  </a:ext>
                </a:extLst>
              </a:tr>
              <a:tr h="377250">
                <a:tc>
                  <a:txBody>
                    <a:bodyPr/>
                    <a:lstStyle/>
                    <a:p>
                      <a:pPr marL="15240" marR="0" lvl="0" indent="0" algn="l" rtl="0">
                        <a:lnSpc>
                          <a:spcPct val="107000"/>
                        </a:lnSpc>
                        <a:spcBef>
                          <a:spcPts val="0"/>
                        </a:spcBef>
                        <a:spcAft>
                          <a:spcPts val="0"/>
                        </a:spcAft>
                        <a:buNone/>
                      </a:pPr>
                      <a:r>
                        <a:rPr lang="en-US" sz="1400" b="1">
                          <a:latin typeface="Arial"/>
                          <a:ea typeface="Arial"/>
                          <a:cs typeface="Arial"/>
                          <a:sym typeface="Arial"/>
                        </a:rPr>
                        <a:t>2019</a:t>
                      </a:r>
                      <a:endParaRPr/>
                    </a:p>
                  </a:txBody>
                  <a:tcPr marL="68575" marR="68575" marT="0" marB="0"/>
                </a:tc>
                <a:tc>
                  <a:txBody>
                    <a:bodyPr/>
                    <a:lstStyle/>
                    <a:p>
                      <a:pPr marL="15240" marR="0" lvl="0" indent="0" algn="r" rtl="0">
                        <a:lnSpc>
                          <a:spcPct val="107000"/>
                        </a:lnSpc>
                        <a:spcBef>
                          <a:spcPts val="0"/>
                        </a:spcBef>
                        <a:spcAft>
                          <a:spcPts val="0"/>
                        </a:spcAft>
                        <a:buNone/>
                      </a:pPr>
                      <a:r>
                        <a:rPr lang="en-US" sz="1400" b="1">
                          <a:latin typeface="Arial"/>
                          <a:ea typeface="Arial"/>
                          <a:cs typeface="Arial"/>
                          <a:sym typeface="Arial"/>
                        </a:rPr>
                        <a:t>$504.17</a:t>
                      </a:r>
                      <a:endParaRPr/>
                    </a:p>
                  </a:txBody>
                  <a:tcPr marL="68575" marR="68575" marT="0" marB="0"/>
                </a:tc>
                <a:tc>
                  <a:txBody>
                    <a:bodyPr/>
                    <a:lstStyle/>
                    <a:p>
                      <a:pPr marL="15240" marR="0" lvl="0" indent="0" algn="r" rtl="0">
                        <a:lnSpc>
                          <a:spcPct val="107000"/>
                        </a:lnSpc>
                        <a:spcBef>
                          <a:spcPts val="0"/>
                        </a:spcBef>
                        <a:spcAft>
                          <a:spcPts val="0"/>
                        </a:spcAft>
                        <a:buNone/>
                      </a:pPr>
                      <a:r>
                        <a:rPr lang="en-US" sz="1400" b="1">
                          <a:latin typeface="Arial"/>
                          <a:ea typeface="Arial"/>
                          <a:cs typeface="Arial"/>
                          <a:sym typeface="Arial"/>
                        </a:rPr>
                        <a:t>$2,143.48</a:t>
                      </a:r>
                      <a:endParaRPr/>
                    </a:p>
                  </a:txBody>
                  <a:tcPr marL="68575" marR="68575" marT="0" marB="0"/>
                </a:tc>
                <a:tc>
                  <a:txBody>
                    <a:bodyPr/>
                    <a:lstStyle/>
                    <a:p>
                      <a:pPr marL="15240" marR="0" lvl="0" indent="0" algn="r" rtl="0">
                        <a:lnSpc>
                          <a:spcPct val="107000"/>
                        </a:lnSpc>
                        <a:spcBef>
                          <a:spcPts val="0"/>
                        </a:spcBef>
                        <a:spcAft>
                          <a:spcPts val="0"/>
                        </a:spcAft>
                        <a:buNone/>
                      </a:pPr>
                      <a:r>
                        <a:rPr lang="en-US" sz="1400" b="1">
                          <a:latin typeface="Arial"/>
                          <a:ea typeface="Arial"/>
                          <a:cs typeface="Arial"/>
                          <a:sym typeface="Arial"/>
                        </a:rPr>
                        <a:t>$1,477.06</a:t>
                      </a:r>
                      <a:endParaRPr/>
                    </a:p>
                  </a:txBody>
                  <a:tcPr marL="68575" marR="68575" marT="0" marB="0"/>
                </a:tc>
                <a:tc>
                  <a:txBody>
                    <a:bodyPr/>
                    <a:lstStyle/>
                    <a:p>
                      <a:pPr marL="15240" marR="0" lvl="0" indent="0" algn="r" rtl="0">
                        <a:lnSpc>
                          <a:spcPct val="107000"/>
                        </a:lnSpc>
                        <a:spcBef>
                          <a:spcPts val="0"/>
                        </a:spcBef>
                        <a:spcAft>
                          <a:spcPts val="0"/>
                        </a:spcAft>
                        <a:buNone/>
                      </a:pPr>
                      <a:r>
                        <a:rPr lang="en-US" sz="1400">
                          <a:latin typeface="Arial"/>
                          <a:ea typeface="Arial"/>
                          <a:cs typeface="Arial"/>
                          <a:sym typeface="Arial"/>
                        </a:rPr>
                        <a:t>$2,488.94</a:t>
                      </a:r>
                      <a:endParaRPr/>
                    </a:p>
                  </a:txBody>
                  <a:tcPr marL="68575" marR="68575" marT="0" marB="0"/>
                </a:tc>
                <a:extLst>
                  <a:ext uri="{0D108BD9-81ED-4DB2-BD59-A6C34878D82A}">
                    <a16:rowId xmlns:a16="http://schemas.microsoft.com/office/drawing/2014/main" val="10006"/>
                  </a:ext>
                </a:extLst>
              </a:tr>
              <a:tr h="377250">
                <a:tc>
                  <a:txBody>
                    <a:bodyPr/>
                    <a:lstStyle/>
                    <a:p>
                      <a:pPr marL="15240" marR="0" lvl="0" indent="0" algn="l" rtl="0">
                        <a:lnSpc>
                          <a:spcPct val="107000"/>
                        </a:lnSpc>
                        <a:spcBef>
                          <a:spcPts val="0"/>
                        </a:spcBef>
                        <a:spcAft>
                          <a:spcPts val="0"/>
                        </a:spcAft>
                        <a:buNone/>
                      </a:pPr>
                      <a:r>
                        <a:rPr lang="en-US" sz="1400" b="1">
                          <a:latin typeface="Arial"/>
                          <a:ea typeface="Arial"/>
                          <a:cs typeface="Arial"/>
                          <a:sym typeface="Arial"/>
                        </a:rPr>
                        <a:t>2020</a:t>
                      </a:r>
                      <a:endParaRPr/>
                    </a:p>
                  </a:txBody>
                  <a:tcPr marL="68575" marR="68575" marT="0" marB="0"/>
                </a:tc>
                <a:tc>
                  <a:txBody>
                    <a:bodyPr/>
                    <a:lstStyle/>
                    <a:p>
                      <a:pPr marL="15240" marR="0" lvl="0" indent="0" algn="r" rtl="0">
                        <a:lnSpc>
                          <a:spcPct val="107000"/>
                        </a:lnSpc>
                        <a:spcBef>
                          <a:spcPts val="0"/>
                        </a:spcBef>
                        <a:spcAft>
                          <a:spcPts val="0"/>
                        </a:spcAft>
                        <a:buNone/>
                      </a:pPr>
                      <a:r>
                        <a:rPr lang="en-US" sz="1400">
                          <a:latin typeface="Arial"/>
                          <a:ea typeface="Arial"/>
                          <a:cs typeface="Arial"/>
                          <a:sym typeface="Arial"/>
                        </a:rPr>
                        <a:t>$444.23</a:t>
                      </a:r>
                      <a:endParaRPr/>
                    </a:p>
                  </a:txBody>
                  <a:tcPr marL="68575" marR="68575" marT="0" marB="0"/>
                </a:tc>
                <a:tc>
                  <a:txBody>
                    <a:bodyPr/>
                    <a:lstStyle/>
                    <a:p>
                      <a:pPr marL="15240" marR="0" lvl="0" indent="0" algn="r" rtl="0">
                        <a:lnSpc>
                          <a:spcPct val="107000"/>
                        </a:lnSpc>
                        <a:spcBef>
                          <a:spcPts val="0"/>
                        </a:spcBef>
                        <a:spcAft>
                          <a:spcPts val="0"/>
                        </a:spcAft>
                        <a:buNone/>
                      </a:pPr>
                      <a:r>
                        <a:rPr lang="en-US" sz="1400">
                          <a:latin typeface="Arial"/>
                          <a:ea typeface="Arial"/>
                          <a:cs typeface="Arial"/>
                          <a:sym typeface="Arial"/>
                        </a:rPr>
                        <a:t>$1,851.90</a:t>
                      </a:r>
                      <a:endParaRPr/>
                    </a:p>
                  </a:txBody>
                  <a:tcPr marL="68575" marR="68575" marT="0" marB="0"/>
                </a:tc>
                <a:tc>
                  <a:txBody>
                    <a:bodyPr/>
                    <a:lstStyle/>
                    <a:p>
                      <a:pPr marL="15240" marR="0" lvl="0" indent="0" algn="r" rtl="0">
                        <a:lnSpc>
                          <a:spcPct val="107000"/>
                        </a:lnSpc>
                        <a:spcBef>
                          <a:spcPts val="0"/>
                        </a:spcBef>
                        <a:spcAft>
                          <a:spcPts val="0"/>
                        </a:spcAft>
                        <a:buNone/>
                      </a:pPr>
                      <a:r>
                        <a:rPr lang="en-US" sz="1400">
                          <a:latin typeface="Arial"/>
                          <a:ea typeface="Arial"/>
                          <a:cs typeface="Arial"/>
                          <a:sym typeface="Arial"/>
                        </a:rPr>
                        <a:t>$1,301.45</a:t>
                      </a:r>
                      <a:endParaRPr/>
                    </a:p>
                  </a:txBody>
                  <a:tcPr marL="68575" marR="68575" marT="0" marB="0"/>
                </a:tc>
                <a:tc>
                  <a:txBody>
                    <a:bodyPr/>
                    <a:lstStyle/>
                    <a:p>
                      <a:pPr marL="15240" marR="0" lvl="0" indent="0" algn="r" rtl="0">
                        <a:lnSpc>
                          <a:spcPct val="107000"/>
                        </a:lnSpc>
                        <a:spcBef>
                          <a:spcPts val="0"/>
                        </a:spcBef>
                        <a:spcAft>
                          <a:spcPts val="0"/>
                        </a:spcAft>
                        <a:buNone/>
                      </a:pPr>
                      <a:r>
                        <a:rPr lang="en-US" sz="1400">
                          <a:latin typeface="Arial"/>
                          <a:ea typeface="Arial"/>
                          <a:cs typeface="Arial"/>
                          <a:sym typeface="Arial"/>
                        </a:rPr>
                        <a:t>$2,278.48</a:t>
                      </a:r>
                      <a:endParaRPr/>
                    </a:p>
                  </a:txBody>
                  <a:tcPr marL="68575" marR="68575" marT="0" marB="0"/>
                </a:tc>
                <a:extLst>
                  <a:ext uri="{0D108BD9-81ED-4DB2-BD59-A6C34878D82A}">
                    <a16:rowId xmlns:a16="http://schemas.microsoft.com/office/drawing/2014/main" val="10007"/>
                  </a:ext>
                </a:extLst>
              </a:tr>
              <a:tr h="377250">
                <a:tc>
                  <a:txBody>
                    <a:bodyPr/>
                    <a:lstStyle/>
                    <a:p>
                      <a:pPr marL="15240" marR="0" lvl="0" indent="0" algn="l" rtl="0">
                        <a:lnSpc>
                          <a:spcPct val="107000"/>
                        </a:lnSpc>
                        <a:spcBef>
                          <a:spcPts val="0"/>
                        </a:spcBef>
                        <a:spcAft>
                          <a:spcPts val="0"/>
                        </a:spcAft>
                        <a:buNone/>
                      </a:pPr>
                      <a:r>
                        <a:rPr lang="en-US" sz="1400" b="1">
                          <a:latin typeface="Arial"/>
                          <a:ea typeface="Arial"/>
                          <a:cs typeface="Arial"/>
                          <a:sym typeface="Arial"/>
                        </a:rPr>
                        <a:t>2021</a:t>
                      </a:r>
                      <a:endParaRPr/>
                    </a:p>
                  </a:txBody>
                  <a:tcPr marL="68575" marR="68575" marT="0" marB="0"/>
                </a:tc>
                <a:tc>
                  <a:txBody>
                    <a:bodyPr/>
                    <a:lstStyle/>
                    <a:p>
                      <a:pPr marL="15240" marR="0" lvl="0" indent="0" algn="r" rtl="0">
                        <a:lnSpc>
                          <a:spcPct val="107000"/>
                        </a:lnSpc>
                        <a:spcBef>
                          <a:spcPts val="0"/>
                        </a:spcBef>
                        <a:spcAft>
                          <a:spcPts val="0"/>
                        </a:spcAft>
                        <a:buNone/>
                      </a:pPr>
                      <a:r>
                        <a:rPr lang="en-US" sz="1400">
                          <a:latin typeface="Arial"/>
                          <a:ea typeface="Arial"/>
                          <a:cs typeface="Arial"/>
                          <a:sym typeface="Arial"/>
                        </a:rPr>
                        <a:t>$422.05</a:t>
                      </a:r>
                      <a:endParaRPr/>
                    </a:p>
                  </a:txBody>
                  <a:tcPr marL="68575" marR="68575" marT="0" marB="0"/>
                </a:tc>
                <a:tc>
                  <a:txBody>
                    <a:bodyPr/>
                    <a:lstStyle/>
                    <a:p>
                      <a:pPr marL="15240" marR="0" lvl="0" indent="0" algn="r" rtl="0">
                        <a:lnSpc>
                          <a:spcPct val="107000"/>
                        </a:lnSpc>
                        <a:spcBef>
                          <a:spcPts val="0"/>
                        </a:spcBef>
                        <a:spcAft>
                          <a:spcPts val="0"/>
                        </a:spcAft>
                        <a:buNone/>
                      </a:pPr>
                      <a:r>
                        <a:rPr lang="en-US" sz="1400">
                          <a:latin typeface="Arial"/>
                          <a:ea typeface="Arial"/>
                          <a:cs typeface="Arial"/>
                          <a:sym typeface="Arial"/>
                        </a:rPr>
                        <a:t>$1,689.54</a:t>
                      </a:r>
                      <a:endParaRPr/>
                    </a:p>
                  </a:txBody>
                  <a:tcPr marL="68575" marR="68575" marT="0" marB="0"/>
                </a:tc>
                <a:tc>
                  <a:txBody>
                    <a:bodyPr/>
                    <a:lstStyle/>
                    <a:p>
                      <a:pPr marL="15240" marR="0" lvl="0" indent="0" algn="r" rtl="0">
                        <a:lnSpc>
                          <a:spcPct val="107000"/>
                        </a:lnSpc>
                        <a:spcBef>
                          <a:spcPts val="0"/>
                        </a:spcBef>
                        <a:spcAft>
                          <a:spcPts val="0"/>
                        </a:spcAft>
                        <a:buNone/>
                      </a:pPr>
                      <a:r>
                        <a:rPr lang="en-US" sz="1400">
                          <a:latin typeface="Arial"/>
                          <a:ea typeface="Arial"/>
                          <a:cs typeface="Arial"/>
                          <a:sym typeface="Arial"/>
                        </a:rPr>
                        <a:t>$1,236.47</a:t>
                      </a:r>
                      <a:endParaRPr/>
                    </a:p>
                  </a:txBody>
                  <a:tcPr marL="68575" marR="68575" marT="0" marB="0"/>
                </a:tc>
                <a:tc>
                  <a:txBody>
                    <a:bodyPr/>
                    <a:lstStyle/>
                    <a:p>
                      <a:pPr marL="15240" marR="0" lvl="0" indent="0" algn="r" rtl="0">
                        <a:lnSpc>
                          <a:spcPct val="107000"/>
                        </a:lnSpc>
                        <a:spcBef>
                          <a:spcPts val="0"/>
                        </a:spcBef>
                        <a:spcAft>
                          <a:spcPts val="0"/>
                        </a:spcAft>
                        <a:buNone/>
                      </a:pPr>
                      <a:r>
                        <a:rPr lang="en-US" sz="1400">
                          <a:latin typeface="Arial"/>
                          <a:ea typeface="Arial"/>
                          <a:cs typeface="Arial"/>
                          <a:sym typeface="Arial"/>
                        </a:rPr>
                        <a:t>$2,263.74</a:t>
                      </a:r>
                      <a:endParaRPr/>
                    </a:p>
                  </a:txBody>
                  <a:tcPr marL="68575" marR="68575" marT="0" marB="0"/>
                </a:tc>
                <a:extLst>
                  <a:ext uri="{0D108BD9-81ED-4DB2-BD59-A6C34878D82A}">
                    <a16:rowId xmlns:a16="http://schemas.microsoft.com/office/drawing/2014/main" val="10008"/>
                  </a:ext>
                </a:extLst>
              </a:tr>
              <a:tr h="377250">
                <a:tc>
                  <a:txBody>
                    <a:bodyPr/>
                    <a:lstStyle/>
                    <a:p>
                      <a:pPr marL="15240" marR="0" lvl="0" indent="0" algn="l" rtl="0">
                        <a:lnSpc>
                          <a:spcPct val="107000"/>
                        </a:lnSpc>
                        <a:spcBef>
                          <a:spcPts val="0"/>
                        </a:spcBef>
                        <a:spcAft>
                          <a:spcPts val="0"/>
                        </a:spcAft>
                        <a:buNone/>
                      </a:pPr>
                      <a:r>
                        <a:rPr lang="en-US" sz="1600" b="1">
                          <a:latin typeface="Arial"/>
                          <a:ea typeface="Arial"/>
                          <a:cs typeface="Arial"/>
                          <a:sym typeface="Arial"/>
                        </a:rPr>
                        <a:t>2022</a:t>
                      </a:r>
                      <a:endParaRPr/>
                    </a:p>
                  </a:txBody>
                  <a:tcPr marL="68575" marR="68575" marT="0" marB="0">
                    <a:solidFill>
                      <a:srgbClr val="F9DF9D"/>
                    </a:solidFill>
                  </a:tcPr>
                </a:tc>
                <a:tc>
                  <a:txBody>
                    <a:bodyPr/>
                    <a:lstStyle/>
                    <a:p>
                      <a:pPr marL="15240" marR="0" lvl="0" indent="0" algn="r" rtl="0">
                        <a:lnSpc>
                          <a:spcPct val="107000"/>
                        </a:lnSpc>
                        <a:spcBef>
                          <a:spcPts val="0"/>
                        </a:spcBef>
                        <a:spcAft>
                          <a:spcPts val="0"/>
                        </a:spcAft>
                        <a:buNone/>
                      </a:pPr>
                      <a:r>
                        <a:rPr lang="en-US" sz="1600">
                          <a:latin typeface="Arial"/>
                          <a:ea typeface="Arial"/>
                          <a:cs typeface="Arial"/>
                          <a:sym typeface="Arial"/>
                        </a:rPr>
                        <a:t>$465.98</a:t>
                      </a:r>
                      <a:endParaRPr/>
                    </a:p>
                  </a:txBody>
                  <a:tcPr marL="68575" marR="68575" marT="0" marB="0">
                    <a:solidFill>
                      <a:srgbClr val="F9DF9D"/>
                    </a:solidFill>
                  </a:tcPr>
                </a:tc>
                <a:tc>
                  <a:txBody>
                    <a:bodyPr/>
                    <a:lstStyle/>
                    <a:p>
                      <a:pPr marL="15240" marR="0" lvl="0" indent="0" algn="r" rtl="0">
                        <a:lnSpc>
                          <a:spcPct val="107000"/>
                        </a:lnSpc>
                        <a:spcBef>
                          <a:spcPts val="0"/>
                        </a:spcBef>
                        <a:spcAft>
                          <a:spcPts val="0"/>
                        </a:spcAft>
                        <a:buNone/>
                      </a:pPr>
                      <a:r>
                        <a:rPr lang="en-US" sz="1600">
                          <a:latin typeface="Arial"/>
                          <a:ea typeface="Arial"/>
                          <a:cs typeface="Arial"/>
                          <a:sym typeface="Arial"/>
                        </a:rPr>
                        <a:t>$1,779.78</a:t>
                      </a:r>
                      <a:endParaRPr/>
                    </a:p>
                  </a:txBody>
                  <a:tcPr marL="68575" marR="68575" marT="0" marB="0">
                    <a:solidFill>
                      <a:srgbClr val="F9DF9D"/>
                    </a:solidFill>
                  </a:tcPr>
                </a:tc>
                <a:tc>
                  <a:txBody>
                    <a:bodyPr/>
                    <a:lstStyle/>
                    <a:p>
                      <a:pPr marL="15240" marR="0" lvl="0" indent="0" algn="r" rtl="0">
                        <a:lnSpc>
                          <a:spcPct val="107000"/>
                        </a:lnSpc>
                        <a:spcBef>
                          <a:spcPts val="0"/>
                        </a:spcBef>
                        <a:spcAft>
                          <a:spcPts val="0"/>
                        </a:spcAft>
                        <a:buNone/>
                      </a:pPr>
                      <a:r>
                        <a:rPr lang="en-US" sz="1600">
                          <a:latin typeface="Arial"/>
                          <a:ea typeface="Arial"/>
                          <a:cs typeface="Arial"/>
                          <a:sym typeface="Arial"/>
                        </a:rPr>
                        <a:t>$1,365.16</a:t>
                      </a:r>
                      <a:endParaRPr/>
                    </a:p>
                  </a:txBody>
                  <a:tcPr marL="68575" marR="68575" marT="0" marB="0">
                    <a:solidFill>
                      <a:srgbClr val="F9DF9D"/>
                    </a:solidFill>
                  </a:tcPr>
                </a:tc>
                <a:tc>
                  <a:txBody>
                    <a:bodyPr/>
                    <a:lstStyle/>
                    <a:p>
                      <a:pPr marL="15240" marR="0" lvl="0" indent="0" algn="r" rtl="0">
                        <a:lnSpc>
                          <a:spcPct val="107000"/>
                        </a:lnSpc>
                        <a:spcBef>
                          <a:spcPts val="0"/>
                        </a:spcBef>
                        <a:spcAft>
                          <a:spcPts val="0"/>
                        </a:spcAft>
                        <a:buNone/>
                      </a:pPr>
                      <a:r>
                        <a:rPr lang="en-US" sz="1600">
                          <a:latin typeface="Arial"/>
                          <a:ea typeface="Arial"/>
                          <a:cs typeface="Arial"/>
                          <a:sym typeface="Arial"/>
                        </a:rPr>
                        <a:t>$2,441.74</a:t>
                      </a:r>
                      <a:endParaRPr/>
                    </a:p>
                  </a:txBody>
                  <a:tcPr marL="68575" marR="68575" marT="0" marB="0">
                    <a:solidFill>
                      <a:srgbClr val="F9DF9D"/>
                    </a:solidFill>
                  </a:tcPr>
                </a:tc>
                <a:extLst>
                  <a:ext uri="{0D108BD9-81ED-4DB2-BD59-A6C34878D82A}">
                    <a16:rowId xmlns:a16="http://schemas.microsoft.com/office/drawing/2014/main" val="10009"/>
                  </a:ext>
                </a:extLst>
              </a:tr>
              <a:tr h="377250">
                <a:tc>
                  <a:txBody>
                    <a:bodyPr/>
                    <a:lstStyle/>
                    <a:p>
                      <a:pPr marL="15240" marR="0" lvl="0" indent="0" algn="l" rtl="0">
                        <a:lnSpc>
                          <a:spcPct val="107000"/>
                        </a:lnSpc>
                        <a:spcBef>
                          <a:spcPts val="0"/>
                        </a:spcBef>
                        <a:spcAft>
                          <a:spcPts val="0"/>
                        </a:spcAft>
                        <a:buNone/>
                      </a:pPr>
                      <a:r>
                        <a:rPr lang="en-US" sz="1400" b="1">
                          <a:latin typeface="Arial"/>
                          <a:ea typeface="Arial"/>
                          <a:cs typeface="Arial"/>
                          <a:sym typeface="Arial"/>
                        </a:rPr>
                        <a:t>Increase 2014 to 2022*</a:t>
                      </a:r>
                      <a:endParaRPr/>
                    </a:p>
                  </a:txBody>
                  <a:tcPr marL="68575" marR="68575" marT="0" marB="0">
                    <a:solidFill>
                      <a:srgbClr val="FFC000"/>
                    </a:solidFill>
                  </a:tcPr>
                </a:tc>
                <a:tc>
                  <a:txBody>
                    <a:bodyPr/>
                    <a:lstStyle/>
                    <a:p>
                      <a:pPr marL="15240" marR="0" lvl="0" indent="0" algn="r" rtl="0">
                        <a:lnSpc>
                          <a:spcPct val="107000"/>
                        </a:lnSpc>
                        <a:spcBef>
                          <a:spcPts val="0"/>
                        </a:spcBef>
                        <a:spcAft>
                          <a:spcPts val="0"/>
                        </a:spcAft>
                        <a:buNone/>
                      </a:pPr>
                      <a:r>
                        <a:rPr lang="en-US" sz="1400">
                          <a:latin typeface="Arial"/>
                          <a:ea typeface="Arial"/>
                          <a:cs typeface="Arial"/>
                          <a:sym typeface="Arial"/>
                        </a:rPr>
                        <a:t>94.8%</a:t>
                      </a:r>
                      <a:endParaRPr/>
                    </a:p>
                  </a:txBody>
                  <a:tcPr marL="68575" marR="68575" marT="0" marB="0">
                    <a:solidFill>
                      <a:srgbClr val="FFC000"/>
                    </a:solidFill>
                  </a:tcPr>
                </a:tc>
                <a:tc>
                  <a:txBody>
                    <a:bodyPr/>
                    <a:lstStyle/>
                    <a:p>
                      <a:pPr marL="15240" marR="0" lvl="0" indent="0" algn="r" rtl="0">
                        <a:lnSpc>
                          <a:spcPct val="107000"/>
                        </a:lnSpc>
                        <a:spcBef>
                          <a:spcPts val="0"/>
                        </a:spcBef>
                        <a:spcAft>
                          <a:spcPts val="0"/>
                        </a:spcAft>
                        <a:buNone/>
                      </a:pPr>
                      <a:r>
                        <a:rPr lang="en-US" sz="1400">
                          <a:latin typeface="Arial"/>
                          <a:ea typeface="Arial"/>
                          <a:cs typeface="Arial"/>
                          <a:sym typeface="Arial"/>
                        </a:rPr>
                        <a:t>139.0%</a:t>
                      </a:r>
                      <a:endParaRPr/>
                    </a:p>
                  </a:txBody>
                  <a:tcPr marL="68575" marR="68575" marT="0" marB="0">
                    <a:solidFill>
                      <a:srgbClr val="FFC000"/>
                    </a:solidFill>
                  </a:tcPr>
                </a:tc>
                <a:tc>
                  <a:txBody>
                    <a:bodyPr/>
                    <a:lstStyle/>
                    <a:p>
                      <a:pPr marL="15240" marR="0" lvl="0" indent="0" algn="r" rtl="0">
                        <a:lnSpc>
                          <a:spcPct val="107000"/>
                        </a:lnSpc>
                        <a:spcBef>
                          <a:spcPts val="0"/>
                        </a:spcBef>
                        <a:spcAft>
                          <a:spcPts val="0"/>
                        </a:spcAft>
                        <a:buNone/>
                      </a:pPr>
                      <a:r>
                        <a:rPr lang="en-US" sz="1400">
                          <a:latin typeface="Arial"/>
                          <a:ea typeface="Arial"/>
                          <a:cs typeface="Arial"/>
                          <a:sym typeface="Arial"/>
                        </a:rPr>
                        <a:t>94.8%</a:t>
                      </a:r>
                      <a:endParaRPr/>
                    </a:p>
                  </a:txBody>
                  <a:tcPr marL="68575" marR="68575" marT="0" marB="0">
                    <a:solidFill>
                      <a:srgbClr val="FFC000"/>
                    </a:solidFill>
                  </a:tcPr>
                </a:tc>
                <a:tc>
                  <a:txBody>
                    <a:bodyPr/>
                    <a:lstStyle/>
                    <a:p>
                      <a:pPr marL="15240" marR="0" lvl="0" indent="0" algn="r" rtl="0">
                        <a:lnSpc>
                          <a:spcPct val="107000"/>
                        </a:lnSpc>
                        <a:spcBef>
                          <a:spcPts val="0"/>
                        </a:spcBef>
                        <a:spcAft>
                          <a:spcPts val="0"/>
                        </a:spcAft>
                        <a:buNone/>
                      </a:pPr>
                      <a:r>
                        <a:rPr lang="en-US" sz="1400">
                          <a:latin typeface="Arial"/>
                          <a:ea typeface="Arial"/>
                          <a:cs typeface="Arial"/>
                          <a:sym typeface="Arial"/>
                        </a:rPr>
                        <a:t>59.8%</a:t>
                      </a:r>
                      <a:endParaRPr/>
                    </a:p>
                  </a:txBody>
                  <a:tcPr marL="68575" marR="68575" marT="0" marB="0">
                    <a:solidFill>
                      <a:srgbClr val="FFC000"/>
                    </a:solidFill>
                  </a:tcPr>
                </a:tc>
                <a:extLst>
                  <a:ext uri="{0D108BD9-81ED-4DB2-BD59-A6C34878D82A}">
                    <a16:rowId xmlns:a16="http://schemas.microsoft.com/office/drawing/2014/main" val="10010"/>
                  </a:ext>
                </a:extLst>
              </a:tr>
            </a:tbl>
          </a:graphicData>
        </a:graphic>
      </p:graphicFrame>
      <p:sp>
        <p:nvSpPr>
          <p:cNvPr id="155" name="Google Shape;155;p9"/>
          <p:cNvSpPr/>
          <p:nvPr/>
        </p:nvSpPr>
        <p:spPr>
          <a:xfrm>
            <a:off x="446041" y="5255064"/>
            <a:ext cx="7543800" cy="830997"/>
          </a:xfrm>
          <a:prstGeom prst="rect">
            <a:avLst/>
          </a:prstGeom>
          <a:noFill/>
          <a:ln>
            <a:noFill/>
          </a:ln>
        </p:spPr>
        <p:txBody>
          <a:bodyPr spcFirstLastPara="1" wrap="square" lIns="91425" tIns="45700" rIns="91425" bIns="45700" anchor="t" anchorCtr="0">
            <a:spAutoFit/>
          </a:bodyPr>
          <a:lstStyle/>
          <a:p>
            <a:pPr marL="0" marR="0" lvl="0" indent="-76200" algn="l" rtl="0">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  “Single Young Adult” is a 26-year-old in Lincoln on a </a:t>
            </a:r>
            <a:r>
              <a:rPr lang="en-US" sz="1200" b="1">
                <a:solidFill>
                  <a:schemeClr val="dk1"/>
                </a:solidFill>
                <a:latin typeface="Arial"/>
                <a:ea typeface="Arial"/>
                <a:cs typeface="Arial"/>
                <a:sym typeface="Arial"/>
              </a:rPr>
              <a:t>silver plan</a:t>
            </a:r>
            <a:endParaRPr sz="1200">
              <a:solidFill>
                <a:schemeClr val="dk1"/>
              </a:solidFill>
              <a:latin typeface="Arial"/>
              <a:ea typeface="Arial"/>
              <a:cs typeface="Arial"/>
              <a:sym typeface="Arial"/>
            </a:endParaRPr>
          </a:p>
          <a:p>
            <a:pPr marL="0" marR="0" lvl="0" indent="-76200" algn="l" rtl="0">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  “Family 2 Adults 2 Kids” is 2 adults age 35 and 2 children in Omaha on a </a:t>
            </a:r>
            <a:r>
              <a:rPr lang="en-US" sz="1200" b="1">
                <a:solidFill>
                  <a:schemeClr val="dk1"/>
                </a:solidFill>
                <a:latin typeface="Arial"/>
                <a:ea typeface="Arial"/>
                <a:cs typeface="Arial"/>
                <a:sym typeface="Arial"/>
              </a:rPr>
              <a:t>silver plan</a:t>
            </a:r>
            <a:endParaRPr sz="1200">
              <a:solidFill>
                <a:schemeClr val="dk1"/>
              </a:solidFill>
              <a:latin typeface="Arial"/>
              <a:ea typeface="Arial"/>
              <a:cs typeface="Arial"/>
              <a:sym typeface="Arial"/>
            </a:endParaRPr>
          </a:p>
          <a:p>
            <a:pPr marL="0" marR="0" lvl="0" indent="-76200" algn="l" rtl="0">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  “Single Older Adult” is a 64-year-old in Lincoln on a </a:t>
            </a:r>
            <a:r>
              <a:rPr lang="en-US" sz="1200" b="1">
                <a:solidFill>
                  <a:schemeClr val="dk1"/>
                </a:solidFill>
                <a:latin typeface="Arial"/>
                <a:ea typeface="Arial"/>
                <a:cs typeface="Arial"/>
                <a:sym typeface="Arial"/>
              </a:rPr>
              <a:t>silver plan</a:t>
            </a:r>
            <a:endParaRPr sz="1200">
              <a:solidFill>
                <a:schemeClr val="dk1"/>
              </a:solidFill>
              <a:latin typeface="Arial"/>
              <a:ea typeface="Arial"/>
              <a:cs typeface="Arial"/>
              <a:sym typeface="Arial"/>
            </a:endParaRPr>
          </a:p>
          <a:p>
            <a:pPr marL="0" marR="0" lvl="0" indent="-76200" algn="l" rtl="0">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  “Older Couple (No Kids)” is 2 adults age 60 in Omaha on a </a:t>
            </a:r>
            <a:r>
              <a:rPr lang="en-US" sz="1200" b="1">
                <a:solidFill>
                  <a:schemeClr val="dk1"/>
                </a:solidFill>
                <a:latin typeface="Arial"/>
                <a:ea typeface="Arial"/>
                <a:cs typeface="Arial"/>
                <a:sym typeface="Arial"/>
              </a:rPr>
              <a:t>gold plan</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9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2020 MEDICARE ADVANTAGE PLANS: AVAILABLE COUNTIES</a:t>
            </a:r>
            <a:endParaRPr/>
          </a:p>
        </p:txBody>
      </p:sp>
      <p:pic>
        <p:nvPicPr>
          <p:cNvPr id="666" name="Google Shape;666;p90"/>
          <p:cNvPicPr preferRelativeResize="0">
            <a:picLocks noGrp="1"/>
          </p:cNvPicPr>
          <p:nvPr>
            <p:ph type="body" idx="1"/>
          </p:nvPr>
        </p:nvPicPr>
        <p:blipFill rotWithShape="1">
          <a:blip r:embed="rId3">
            <a:alphaModFix/>
          </a:blip>
          <a:srcRect/>
          <a:stretch/>
        </p:blipFill>
        <p:spPr>
          <a:xfrm>
            <a:off x="176902" y="1295400"/>
            <a:ext cx="8790195" cy="4724400"/>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9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2021 MEDICARE ADVANTAGE PLANS: AVAILABLE COUNTIES</a:t>
            </a:r>
            <a:endParaRPr/>
          </a:p>
        </p:txBody>
      </p:sp>
      <p:pic>
        <p:nvPicPr>
          <p:cNvPr id="672" name="Google Shape;672;p91"/>
          <p:cNvPicPr preferRelativeResize="0">
            <a:picLocks noGrp="1"/>
          </p:cNvPicPr>
          <p:nvPr>
            <p:ph type="body" idx="1"/>
          </p:nvPr>
        </p:nvPicPr>
        <p:blipFill rotWithShape="1">
          <a:blip r:embed="rId3">
            <a:alphaModFix/>
          </a:blip>
          <a:srcRect/>
          <a:stretch/>
        </p:blipFill>
        <p:spPr>
          <a:xfrm>
            <a:off x="205641" y="1295400"/>
            <a:ext cx="8732718" cy="4724399"/>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9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2022 MEDICARE ADVANTAGE PLANS: AVAILABLE COUNTIES</a:t>
            </a:r>
            <a:endParaRPr/>
          </a:p>
        </p:txBody>
      </p:sp>
      <p:pic>
        <p:nvPicPr>
          <p:cNvPr id="678" name="Google Shape;678;p92"/>
          <p:cNvPicPr preferRelativeResize="0">
            <a:picLocks noGrp="1"/>
          </p:cNvPicPr>
          <p:nvPr>
            <p:ph type="body" idx="1"/>
          </p:nvPr>
        </p:nvPicPr>
        <p:blipFill rotWithShape="1">
          <a:blip r:embed="rId3">
            <a:alphaModFix/>
          </a:blip>
          <a:srcRect/>
          <a:stretch/>
        </p:blipFill>
        <p:spPr>
          <a:xfrm>
            <a:off x="190500" y="1295400"/>
            <a:ext cx="8763000" cy="4710111"/>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9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GROWING MEDICARE ADVANTAGE ENROLLMENT</a:t>
            </a:r>
            <a:endParaRPr/>
          </a:p>
        </p:txBody>
      </p:sp>
      <p:sp>
        <p:nvSpPr>
          <p:cNvPr id="684" name="Google Shape;684;p9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Font typeface="Noto Sans Symbols"/>
              <a:buChar char="▪"/>
            </a:pPr>
            <a:r>
              <a:rPr lang="en-US"/>
              <a:t>Beneficiary enrollment into MA Plans has also seen an increase</a:t>
            </a:r>
            <a:endParaRPr/>
          </a:p>
          <a:p>
            <a:pPr marL="742950" lvl="1" indent="-285750" algn="l" rtl="0">
              <a:spcBef>
                <a:spcPts val="360"/>
              </a:spcBef>
              <a:spcAft>
                <a:spcPts val="0"/>
              </a:spcAft>
              <a:buClr>
                <a:srgbClr val="00607F"/>
              </a:buClr>
              <a:buSzPts val="1800"/>
              <a:buFont typeface="Noto Sans Symbols"/>
              <a:buChar char="▪"/>
            </a:pPr>
            <a:r>
              <a:rPr lang="en-US">
                <a:solidFill>
                  <a:srgbClr val="00607F"/>
                </a:solidFill>
              </a:rPr>
              <a:t>Percentage of Nebraskans with Medicare choosing MA Plans</a:t>
            </a:r>
            <a:endParaRPr/>
          </a:p>
          <a:p>
            <a:pPr marL="742950" lvl="1" indent="-171450" algn="l" rtl="0">
              <a:spcBef>
                <a:spcPts val="360"/>
              </a:spcBef>
              <a:spcAft>
                <a:spcPts val="0"/>
              </a:spcAft>
              <a:buClr>
                <a:schemeClr val="dk1"/>
              </a:buClr>
              <a:buSzPts val="1800"/>
              <a:buFont typeface="Noto Sans Symbols"/>
              <a:buNone/>
            </a:pPr>
            <a:endParaRPr/>
          </a:p>
          <a:p>
            <a:pPr marL="742950" lvl="1" indent="-171450" algn="l" rtl="0">
              <a:spcBef>
                <a:spcPts val="360"/>
              </a:spcBef>
              <a:spcAft>
                <a:spcPts val="0"/>
              </a:spcAft>
              <a:buClr>
                <a:schemeClr val="dk1"/>
              </a:buClr>
              <a:buSzPts val="1800"/>
              <a:buFont typeface="Noto Sans Symbols"/>
              <a:buNone/>
            </a:pPr>
            <a:endParaRPr/>
          </a:p>
          <a:p>
            <a:pPr marL="742950" lvl="1" indent="-171450" algn="l" rtl="0">
              <a:spcBef>
                <a:spcPts val="360"/>
              </a:spcBef>
              <a:spcAft>
                <a:spcPts val="0"/>
              </a:spcAft>
              <a:buClr>
                <a:schemeClr val="dk1"/>
              </a:buClr>
              <a:buSzPts val="1800"/>
              <a:buFont typeface="Noto Sans Symbols"/>
              <a:buNone/>
            </a:pPr>
            <a:endParaRPr/>
          </a:p>
          <a:p>
            <a:pPr marL="742950" lvl="1" indent="-171450" algn="l" rtl="0">
              <a:spcBef>
                <a:spcPts val="360"/>
              </a:spcBef>
              <a:spcAft>
                <a:spcPts val="0"/>
              </a:spcAft>
              <a:buClr>
                <a:schemeClr val="dk1"/>
              </a:buClr>
              <a:buSzPts val="1800"/>
              <a:buFont typeface="Noto Sans Symbols"/>
              <a:buNone/>
            </a:pPr>
            <a:endParaRPr/>
          </a:p>
          <a:p>
            <a:pPr marL="742950" lvl="1" indent="-171450" algn="l" rtl="0">
              <a:spcBef>
                <a:spcPts val="360"/>
              </a:spcBef>
              <a:spcAft>
                <a:spcPts val="0"/>
              </a:spcAft>
              <a:buClr>
                <a:schemeClr val="dk1"/>
              </a:buClr>
              <a:buSzPts val="1800"/>
              <a:buFont typeface="Noto Sans Symbols"/>
              <a:buNone/>
            </a:pPr>
            <a:endParaRPr/>
          </a:p>
          <a:p>
            <a:pPr marL="742950" lvl="1" indent="-171450" algn="l" rtl="0">
              <a:spcBef>
                <a:spcPts val="360"/>
              </a:spcBef>
              <a:spcAft>
                <a:spcPts val="0"/>
              </a:spcAft>
              <a:buClr>
                <a:schemeClr val="dk1"/>
              </a:buClr>
              <a:buSzPts val="1800"/>
              <a:buFont typeface="Noto Sans Symbols"/>
              <a:buNone/>
            </a:pPr>
            <a:endParaRPr/>
          </a:p>
          <a:p>
            <a:pPr marL="742950" lvl="1" indent="-171450" algn="l" rtl="0">
              <a:spcBef>
                <a:spcPts val="360"/>
              </a:spcBef>
              <a:spcAft>
                <a:spcPts val="0"/>
              </a:spcAft>
              <a:buClr>
                <a:schemeClr val="dk1"/>
              </a:buClr>
              <a:buSzPts val="1800"/>
              <a:buFont typeface="Noto Sans Symbols"/>
              <a:buNone/>
            </a:pPr>
            <a:endParaRPr/>
          </a:p>
          <a:p>
            <a:pPr marL="742950" lvl="1" indent="-171450" algn="l" rtl="0">
              <a:spcBef>
                <a:spcPts val="360"/>
              </a:spcBef>
              <a:spcAft>
                <a:spcPts val="0"/>
              </a:spcAft>
              <a:buClr>
                <a:schemeClr val="dk1"/>
              </a:buClr>
              <a:buSzPts val="1800"/>
              <a:buFont typeface="Noto Sans Symbols"/>
              <a:buNone/>
            </a:pPr>
            <a:endParaRPr/>
          </a:p>
          <a:p>
            <a:pPr marL="742950" lvl="1" indent="-171450" algn="l" rtl="0">
              <a:spcBef>
                <a:spcPts val="360"/>
              </a:spcBef>
              <a:spcAft>
                <a:spcPts val="0"/>
              </a:spcAft>
              <a:buClr>
                <a:schemeClr val="dk1"/>
              </a:buClr>
              <a:buSzPts val="1800"/>
              <a:buFont typeface="Noto Sans Symbols"/>
              <a:buNone/>
            </a:pPr>
            <a:endParaRPr/>
          </a:p>
          <a:p>
            <a:pPr marL="201168" lvl="1" indent="0" algn="l" rtl="0">
              <a:spcBef>
                <a:spcPts val="280"/>
              </a:spcBef>
              <a:spcAft>
                <a:spcPts val="0"/>
              </a:spcAft>
              <a:buClr>
                <a:srgbClr val="00607F"/>
              </a:buClr>
              <a:buSzPts val="1400"/>
              <a:buNone/>
            </a:pPr>
            <a:r>
              <a:rPr lang="en-US" sz="1400" i="1">
                <a:solidFill>
                  <a:srgbClr val="00607F"/>
                </a:solidFill>
              </a:rPr>
              <a:t>*As of June 2021</a:t>
            </a:r>
            <a:endParaRPr/>
          </a:p>
          <a:p>
            <a:pPr marL="201168" lvl="1" indent="0" algn="l" rtl="0">
              <a:spcBef>
                <a:spcPts val="280"/>
              </a:spcBef>
              <a:spcAft>
                <a:spcPts val="0"/>
              </a:spcAft>
              <a:buClr>
                <a:schemeClr val="dk1"/>
              </a:buClr>
              <a:buSzPts val="1400"/>
              <a:buNone/>
            </a:pPr>
            <a:r>
              <a:rPr lang="en-US" sz="1400" i="1" u="sng">
                <a:solidFill>
                  <a:schemeClr val="hlink"/>
                </a:solidFill>
                <a:hlinkClick r:id="rId3"/>
              </a:rPr>
              <a:t>https://www.cms.gov/Research-Statistics-Data-and-Systems/Statistics-Trends-and-Reports/CMSProgramStatistics/Dashboard</a:t>
            </a:r>
            <a:r>
              <a:rPr lang="en-US" sz="1400" i="1"/>
              <a:t> </a:t>
            </a:r>
            <a:endParaRPr sz="1400"/>
          </a:p>
          <a:p>
            <a:pPr marL="342900" lvl="0" indent="-228600" algn="l" rtl="0">
              <a:spcBef>
                <a:spcPts val="360"/>
              </a:spcBef>
              <a:spcAft>
                <a:spcPts val="0"/>
              </a:spcAft>
              <a:buClr>
                <a:srgbClr val="00607F"/>
              </a:buClr>
              <a:buSzPts val="1800"/>
              <a:buNone/>
            </a:pPr>
            <a:endParaRPr/>
          </a:p>
        </p:txBody>
      </p:sp>
      <p:graphicFrame>
        <p:nvGraphicFramePr>
          <p:cNvPr id="685" name="Google Shape;685;p93"/>
          <p:cNvGraphicFramePr/>
          <p:nvPr/>
        </p:nvGraphicFramePr>
        <p:xfrm>
          <a:off x="1295400" y="2514600"/>
          <a:ext cx="6096000" cy="2595950"/>
        </p:xfrm>
        <a:graphic>
          <a:graphicData uri="http://schemas.openxmlformats.org/drawingml/2006/table">
            <a:tbl>
              <a:tblPr firstRow="1" bandRow="1">
                <a:noFill/>
                <a:tableStyleId>{2053EEB4-DC8F-471D-B5FC-4E16744AA152}</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800"/>
                        <a:t>Year</a:t>
                      </a:r>
                      <a:endParaRPr/>
                    </a:p>
                  </a:txBody>
                  <a:tcPr marL="91450" marR="91450" marT="45725" marB="45725"/>
                </a:tc>
                <a:tc>
                  <a:txBody>
                    <a:bodyPr/>
                    <a:lstStyle/>
                    <a:p>
                      <a:pPr marL="0" marR="0" lvl="0" indent="0" algn="l" rtl="0">
                        <a:spcBef>
                          <a:spcPts val="0"/>
                        </a:spcBef>
                        <a:spcAft>
                          <a:spcPts val="0"/>
                        </a:spcAft>
                        <a:buNone/>
                      </a:pPr>
                      <a:r>
                        <a:rPr lang="en-US" sz="1800"/>
                        <a:t>% Enrolled in MA Plans</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US" sz="1800"/>
                        <a:t>2016</a:t>
                      </a:r>
                      <a:endParaRPr/>
                    </a:p>
                  </a:txBody>
                  <a:tcPr marL="91450" marR="91450" marT="45725" marB="45725"/>
                </a:tc>
                <a:tc>
                  <a:txBody>
                    <a:bodyPr/>
                    <a:lstStyle/>
                    <a:p>
                      <a:pPr marL="0" marR="0" lvl="0" indent="0" algn="ctr" rtl="0">
                        <a:spcBef>
                          <a:spcPts val="0"/>
                        </a:spcBef>
                        <a:spcAft>
                          <a:spcPts val="0"/>
                        </a:spcAft>
                        <a:buNone/>
                      </a:pPr>
                      <a:r>
                        <a:rPr lang="en-US" sz="1800"/>
                        <a:t>13%</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en-US" sz="1800"/>
                        <a:t>2017</a:t>
                      </a:r>
                      <a:endParaRPr/>
                    </a:p>
                  </a:txBody>
                  <a:tcPr marL="91450" marR="91450" marT="45725" marB="45725"/>
                </a:tc>
                <a:tc>
                  <a:txBody>
                    <a:bodyPr/>
                    <a:lstStyle/>
                    <a:p>
                      <a:pPr marL="0" marR="0" lvl="0" indent="0" algn="ctr" rtl="0">
                        <a:spcBef>
                          <a:spcPts val="0"/>
                        </a:spcBef>
                        <a:spcAft>
                          <a:spcPts val="0"/>
                        </a:spcAft>
                        <a:buNone/>
                      </a:pPr>
                      <a:r>
                        <a:rPr lang="en-US" sz="1800"/>
                        <a:t>14%</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r>
                        <a:rPr lang="en-US" sz="1800"/>
                        <a:t>2018</a:t>
                      </a:r>
                      <a:endParaRPr/>
                    </a:p>
                  </a:txBody>
                  <a:tcPr marL="91450" marR="91450" marT="45725" marB="45725"/>
                </a:tc>
                <a:tc>
                  <a:txBody>
                    <a:bodyPr/>
                    <a:lstStyle/>
                    <a:p>
                      <a:pPr marL="0" marR="0" lvl="0" indent="0" algn="ctr" rtl="0">
                        <a:spcBef>
                          <a:spcPts val="0"/>
                        </a:spcBef>
                        <a:spcAft>
                          <a:spcPts val="0"/>
                        </a:spcAft>
                        <a:buNone/>
                      </a:pPr>
                      <a:r>
                        <a:rPr lang="en-US" sz="1800"/>
                        <a:t>16%</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ctr" rtl="0">
                        <a:spcBef>
                          <a:spcPts val="0"/>
                        </a:spcBef>
                        <a:spcAft>
                          <a:spcPts val="0"/>
                        </a:spcAft>
                        <a:buNone/>
                      </a:pPr>
                      <a:r>
                        <a:rPr lang="en-US" sz="1800"/>
                        <a:t>2019</a:t>
                      </a:r>
                      <a:endParaRPr/>
                    </a:p>
                  </a:txBody>
                  <a:tcPr marL="91450" marR="91450" marT="45725" marB="45725"/>
                </a:tc>
                <a:tc>
                  <a:txBody>
                    <a:bodyPr/>
                    <a:lstStyle/>
                    <a:p>
                      <a:pPr marL="0" marR="0" lvl="0" indent="0" algn="ctr" rtl="0">
                        <a:spcBef>
                          <a:spcPts val="0"/>
                        </a:spcBef>
                        <a:spcAft>
                          <a:spcPts val="0"/>
                        </a:spcAft>
                        <a:buNone/>
                      </a:pPr>
                      <a:r>
                        <a:rPr lang="en-US" sz="1800"/>
                        <a:t>18%</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ctr" rtl="0">
                        <a:spcBef>
                          <a:spcPts val="0"/>
                        </a:spcBef>
                        <a:spcAft>
                          <a:spcPts val="0"/>
                        </a:spcAft>
                        <a:buNone/>
                      </a:pPr>
                      <a:r>
                        <a:rPr lang="en-US" sz="1800"/>
                        <a:t>2020</a:t>
                      </a:r>
                      <a:endParaRPr/>
                    </a:p>
                  </a:txBody>
                  <a:tcPr marL="91450" marR="91450" marT="45725" marB="45725"/>
                </a:tc>
                <a:tc>
                  <a:txBody>
                    <a:bodyPr/>
                    <a:lstStyle/>
                    <a:p>
                      <a:pPr marL="0" marR="0" lvl="0" indent="0" algn="ctr" rtl="0">
                        <a:spcBef>
                          <a:spcPts val="0"/>
                        </a:spcBef>
                        <a:spcAft>
                          <a:spcPts val="0"/>
                        </a:spcAft>
                        <a:buNone/>
                      </a:pPr>
                      <a:r>
                        <a:rPr lang="en-US" sz="1800"/>
                        <a:t>22%</a:t>
                      </a:r>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ctr" rtl="0">
                        <a:spcBef>
                          <a:spcPts val="0"/>
                        </a:spcBef>
                        <a:spcAft>
                          <a:spcPts val="0"/>
                        </a:spcAft>
                        <a:buNone/>
                      </a:pPr>
                      <a:r>
                        <a:rPr lang="en-US" sz="1800"/>
                        <a:t>2021*</a:t>
                      </a:r>
                      <a:endParaRPr/>
                    </a:p>
                  </a:txBody>
                  <a:tcPr marL="91450" marR="91450" marT="45725" marB="45725"/>
                </a:tc>
                <a:tc>
                  <a:txBody>
                    <a:bodyPr/>
                    <a:lstStyle/>
                    <a:p>
                      <a:pPr marL="0" marR="0" lvl="0" indent="0" algn="ctr" rtl="0">
                        <a:spcBef>
                          <a:spcPts val="0"/>
                        </a:spcBef>
                        <a:spcAft>
                          <a:spcPts val="0"/>
                        </a:spcAft>
                        <a:buNone/>
                      </a:pPr>
                      <a:r>
                        <a:rPr lang="en-US" sz="1800"/>
                        <a:t>26%</a:t>
                      </a:r>
                      <a:endParaRPr/>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9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NEW IN 2021 – SENIOR SAVINGS MODEL</a:t>
            </a:r>
            <a:endParaRPr/>
          </a:p>
        </p:txBody>
      </p:sp>
      <p:sp>
        <p:nvSpPr>
          <p:cNvPr id="691" name="Google Shape;691;p94"/>
          <p:cNvSpPr txBox="1">
            <a:spLocks noGrp="1"/>
          </p:cNvSpPr>
          <p:nvPr>
            <p:ph type="body" idx="1"/>
          </p:nvPr>
        </p:nvSpPr>
        <p:spPr>
          <a:xfrm>
            <a:off x="457200" y="1524000"/>
            <a:ext cx="8229600" cy="4602163"/>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rgbClr val="00607F"/>
              </a:buClr>
              <a:buSzPct val="100000"/>
              <a:buChar char="•"/>
            </a:pPr>
            <a:r>
              <a:rPr lang="en-US"/>
              <a:t>Senior Savings Model (SSM)</a:t>
            </a:r>
            <a:endParaRPr/>
          </a:p>
          <a:p>
            <a:pPr marL="742950" lvl="1" indent="-285750" algn="l" rtl="0">
              <a:spcBef>
                <a:spcPts val="333"/>
              </a:spcBef>
              <a:spcAft>
                <a:spcPts val="0"/>
              </a:spcAft>
              <a:buClr>
                <a:srgbClr val="00607F"/>
              </a:buClr>
              <a:buSzPct val="100000"/>
              <a:buChar char="–"/>
            </a:pPr>
            <a:r>
              <a:rPr lang="en-US">
                <a:solidFill>
                  <a:srgbClr val="00607F"/>
                </a:solidFill>
              </a:rPr>
              <a:t>New in 2021</a:t>
            </a:r>
            <a:endParaRPr/>
          </a:p>
          <a:p>
            <a:pPr marL="742950" lvl="1" indent="-285750" algn="l" rtl="0">
              <a:spcBef>
                <a:spcPts val="333"/>
              </a:spcBef>
              <a:spcAft>
                <a:spcPts val="0"/>
              </a:spcAft>
              <a:buClr>
                <a:srgbClr val="00607F"/>
              </a:buClr>
              <a:buSzPct val="100000"/>
              <a:buChar char="–"/>
            </a:pPr>
            <a:r>
              <a:rPr lang="en-US">
                <a:solidFill>
                  <a:srgbClr val="00607F"/>
                </a:solidFill>
              </a:rPr>
              <a:t>Applies to Prescription Drug Plans (Part D) and Medicare Advantage Plans that </a:t>
            </a:r>
            <a:r>
              <a:rPr lang="en-US" b="1">
                <a:solidFill>
                  <a:srgbClr val="00607F"/>
                </a:solidFill>
              </a:rPr>
              <a:t>choose</a:t>
            </a:r>
            <a:r>
              <a:rPr lang="en-US">
                <a:solidFill>
                  <a:srgbClr val="00607F"/>
                </a:solidFill>
              </a:rPr>
              <a:t> to participate</a:t>
            </a:r>
            <a:endParaRPr/>
          </a:p>
          <a:p>
            <a:pPr marL="742950" lvl="1" indent="-285750" algn="l" rtl="0">
              <a:spcBef>
                <a:spcPts val="333"/>
              </a:spcBef>
              <a:spcAft>
                <a:spcPts val="0"/>
              </a:spcAft>
              <a:buClr>
                <a:srgbClr val="00607F"/>
              </a:buClr>
              <a:buSzPct val="100000"/>
              <a:buChar char="–"/>
            </a:pPr>
            <a:r>
              <a:rPr lang="en-US">
                <a:solidFill>
                  <a:srgbClr val="00607F"/>
                </a:solidFill>
              </a:rPr>
              <a:t>Participating plans have agreed to charge no more than $35 copay for one month of select insulins in all coverage levels</a:t>
            </a:r>
            <a:endParaRPr/>
          </a:p>
          <a:p>
            <a:pPr marL="1143000" lvl="2" indent="-228600" algn="l" rtl="0">
              <a:spcBef>
                <a:spcPts val="333"/>
              </a:spcBef>
              <a:spcAft>
                <a:spcPts val="0"/>
              </a:spcAft>
              <a:buClr>
                <a:srgbClr val="00607F"/>
              </a:buClr>
              <a:buSzPct val="100000"/>
              <a:buChar char="•"/>
            </a:pPr>
            <a:r>
              <a:rPr lang="en-US">
                <a:solidFill>
                  <a:srgbClr val="00607F"/>
                </a:solidFill>
              </a:rPr>
              <a:t>Formularies vary from plan to plan</a:t>
            </a:r>
            <a:endParaRPr/>
          </a:p>
          <a:p>
            <a:pPr marL="1143000" lvl="2" indent="-228600" algn="l" rtl="0">
              <a:spcBef>
                <a:spcPts val="351"/>
              </a:spcBef>
              <a:spcAft>
                <a:spcPts val="0"/>
              </a:spcAft>
              <a:buClr>
                <a:srgbClr val="00607F"/>
              </a:buClr>
              <a:buSzPct val="100000"/>
              <a:buChar char="•"/>
            </a:pPr>
            <a:r>
              <a:rPr lang="en-US">
                <a:solidFill>
                  <a:srgbClr val="00607F"/>
                </a:solidFill>
              </a:rPr>
              <a:t>One month supply equals what the beneficiary’s 30-day prescription is </a:t>
            </a:r>
            <a:r>
              <a:rPr lang="en-US" sz="1900">
                <a:solidFill>
                  <a:srgbClr val="00607F"/>
                </a:solidFill>
              </a:rPr>
              <a:t>written for.</a:t>
            </a:r>
            <a:endParaRPr/>
          </a:p>
          <a:p>
            <a:pPr marL="342900" lvl="0" indent="-342931" algn="l" rtl="0">
              <a:spcBef>
                <a:spcPts val="351"/>
              </a:spcBef>
              <a:spcAft>
                <a:spcPts val="0"/>
              </a:spcAft>
              <a:buClr>
                <a:srgbClr val="00607F"/>
              </a:buClr>
              <a:buSzPct val="100000"/>
              <a:buFont typeface="Noto Sans Symbols"/>
              <a:buChar char="▪"/>
            </a:pPr>
            <a:r>
              <a:rPr lang="en-US" sz="1900"/>
              <a:t>Senior Savings Model Plans must cover a</a:t>
            </a:r>
            <a:r>
              <a:rPr lang="en-US" sz="1900">
                <a:solidFill>
                  <a:srgbClr val="00607F"/>
                </a:solidFill>
              </a:rPr>
              <a:t>t least one vial and pen dosage form of each type of insulin:</a:t>
            </a:r>
            <a:endParaRPr/>
          </a:p>
          <a:p>
            <a:pPr marL="742950" lvl="1" indent="-285781" algn="l" rtl="0">
              <a:spcBef>
                <a:spcPts val="351"/>
              </a:spcBef>
              <a:spcAft>
                <a:spcPts val="0"/>
              </a:spcAft>
              <a:buClr>
                <a:srgbClr val="00607F"/>
              </a:buClr>
              <a:buSzPct val="100000"/>
              <a:buChar char="–"/>
            </a:pPr>
            <a:r>
              <a:rPr lang="en-US" sz="1900">
                <a:solidFill>
                  <a:srgbClr val="00607F"/>
                </a:solidFill>
              </a:rPr>
              <a:t>Rapid acting</a:t>
            </a:r>
            <a:endParaRPr/>
          </a:p>
          <a:p>
            <a:pPr marL="742950" lvl="1" indent="-285781" algn="l" rtl="0">
              <a:spcBef>
                <a:spcPts val="351"/>
              </a:spcBef>
              <a:spcAft>
                <a:spcPts val="0"/>
              </a:spcAft>
              <a:buClr>
                <a:srgbClr val="00607F"/>
              </a:buClr>
              <a:buSzPct val="100000"/>
              <a:buChar char="–"/>
            </a:pPr>
            <a:r>
              <a:rPr lang="en-US" sz="1900">
                <a:solidFill>
                  <a:srgbClr val="00607F"/>
                </a:solidFill>
              </a:rPr>
              <a:t>Short acting</a:t>
            </a:r>
            <a:endParaRPr/>
          </a:p>
          <a:p>
            <a:pPr marL="742950" lvl="1" indent="-285781" algn="l" rtl="0">
              <a:spcBef>
                <a:spcPts val="351"/>
              </a:spcBef>
              <a:spcAft>
                <a:spcPts val="0"/>
              </a:spcAft>
              <a:buClr>
                <a:srgbClr val="00607F"/>
              </a:buClr>
              <a:buSzPct val="100000"/>
              <a:buChar char="–"/>
            </a:pPr>
            <a:r>
              <a:rPr lang="en-US" sz="1900">
                <a:solidFill>
                  <a:srgbClr val="00607F"/>
                </a:solidFill>
              </a:rPr>
              <a:t>Intermediate acting</a:t>
            </a:r>
            <a:endParaRPr/>
          </a:p>
          <a:p>
            <a:pPr marL="742950" lvl="1" indent="-285781" algn="l" rtl="0">
              <a:spcBef>
                <a:spcPts val="351"/>
              </a:spcBef>
              <a:spcAft>
                <a:spcPts val="0"/>
              </a:spcAft>
              <a:buClr>
                <a:srgbClr val="00607F"/>
              </a:buClr>
              <a:buSzPct val="100000"/>
              <a:buChar char="–"/>
            </a:pPr>
            <a:r>
              <a:rPr lang="en-US" sz="1900">
                <a:solidFill>
                  <a:srgbClr val="00607F"/>
                </a:solidFill>
              </a:rPr>
              <a:t>Long acting</a:t>
            </a:r>
            <a:endParaRPr/>
          </a:p>
          <a:p>
            <a:pPr marL="342900" lvl="0" indent="-342931" algn="l" rtl="0">
              <a:spcBef>
                <a:spcPts val="351"/>
              </a:spcBef>
              <a:spcAft>
                <a:spcPts val="0"/>
              </a:spcAft>
              <a:buClr>
                <a:srgbClr val="00607F"/>
              </a:buClr>
              <a:buSzPct val="100000"/>
              <a:buFont typeface="Noto Sans Symbols"/>
              <a:buChar char="▪"/>
            </a:pPr>
            <a:r>
              <a:rPr lang="en-US" sz="1900">
                <a:solidFill>
                  <a:srgbClr val="00607F"/>
                </a:solidFill>
              </a:rPr>
              <a:t>Plans must offer the benefit at all pharmacy types; preferred and </a:t>
            </a:r>
            <a:br>
              <a:rPr lang="en-US" sz="1900">
                <a:solidFill>
                  <a:srgbClr val="00607F"/>
                </a:solidFill>
              </a:rPr>
            </a:br>
            <a:r>
              <a:rPr lang="en-US" sz="1900">
                <a:solidFill>
                  <a:srgbClr val="00607F"/>
                </a:solidFill>
              </a:rPr>
              <a:t>non-preferred, retail and mail.</a:t>
            </a:r>
            <a:endParaRPr/>
          </a:p>
          <a:p>
            <a:pPr marL="342900" lvl="0" indent="-237172" algn="l" rtl="0">
              <a:spcBef>
                <a:spcPts val="333"/>
              </a:spcBef>
              <a:spcAft>
                <a:spcPts val="0"/>
              </a:spcAft>
              <a:buClr>
                <a:srgbClr val="00607F"/>
              </a:buClr>
              <a:buSzPct val="100000"/>
              <a:buNone/>
            </a:pPr>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9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THANKS FOR YOUR KIND ATTENTION!</a:t>
            </a:r>
            <a:endParaRPr/>
          </a:p>
        </p:txBody>
      </p:sp>
      <p:sp>
        <p:nvSpPr>
          <p:cNvPr id="697" name="Google Shape;697;p9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Char char="•"/>
            </a:pPr>
            <a:r>
              <a:rPr lang="en-US"/>
              <a:t>We appreciate the opportunity to hear from you.</a:t>
            </a:r>
            <a:endParaRPr/>
          </a:p>
          <a:p>
            <a:pPr marL="342900" lvl="0" indent="-342900" algn="l" rtl="0">
              <a:spcBef>
                <a:spcPts val="360"/>
              </a:spcBef>
              <a:spcAft>
                <a:spcPts val="0"/>
              </a:spcAft>
              <a:buClr>
                <a:srgbClr val="00607F"/>
              </a:buClr>
              <a:buSzPts val="1800"/>
              <a:buChar char="•"/>
            </a:pPr>
            <a:r>
              <a:rPr lang="en-US"/>
              <a:t>What do you want to know more about?</a:t>
            </a:r>
            <a:endParaRPr/>
          </a:p>
          <a:p>
            <a:pPr marL="342900" lvl="0" indent="-342900" algn="l" rtl="0">
              <a:spcBef>
                <a:spcPts val="360"/>
              </a:spcBef>
              <a:spcAft>
                <a:spcPts val="0"/>
              </a:spcAft>
              <a:buClr>
                <a:srgbClr val="00607F"/>
              </a:buClr>
              <a:buSzPts val="1800"/>
              <a:buChar char="•"/>
            </a:pPr>
            <a:r>
              <a:rPr lang="en-US"/>
              <a:t>Find Us on Social Media:</a:t>
            </a:r>
            <a:endParaRPr/>
          </a:p>
          <a:p>
            <a:pPr marL="742950" lvl="1" indent="-285750" algn="l" rtl="0">
              <a:spcBef>
                <a:spcPts val="360"/>
              </a:spcBef>
              <a:spcAft>
                <a:spcPts val="0"/>
              </a:spcAft>
              <a:buClr>
                <a:srgbClr val="00607F"/>
              </a:buClr>
              <a:buSzPts val="1800"/>
              <a:buChar char="–"/>
            </a:pPr>
            <a:r>
              <a:rPr lang="en-US">
                <a:solidFill>
                  <a:srgbClr val="00607F"/>
                </a:solidFill>
              </a:rPr>
              <a:t>LinkedIn: Nebraska Department of Insurance</a:t>
            </a:r>
            <a:endParaRPr/>
          </a:p>
          <a:p>
            <a:pPr marL="1143000" lvl="2" indent="-228600" algn="l" rtl="0">
              <a:spcBef>
                <a:spcPts val="360"/>
              </a:spcBef>
              <a:spcAft>
                <a:spcPts val="0"/>
              </a:spcAft>
              <a:buClr>
                <a:srgbClr val="00607F"/>
              </a:buClr>
              <a:buSzPts val="1800"/>
              <a:buChar char="•"/>
            </a:pPr>
            <a:r>
              <a:rPr lang="en-US" u="sng">
                <a:solidFill>
                  <a:srgbClr val="00607F"/>
                </a:solidFill>
                <a:hlinkClick r:id="rId3">
                  <a:extLst>
                    <a:ext uri="{A12FA001-AC4F-418D-AE19-62706E023703}">
                      <ahyp:hlinkClr xmlns:ahyp="http://schemas.microsoft.com/office/drawing/2018/hyperlinkcolor" val="tx"/>
                    </a:ext>
                  </a:extLst>
                </a:hlinkClick>
              </a:rPr>
              <a:t>https://www.linkedin.com/company/insurance-nebraska-department-of/</a:t>
            </a:r>
            <a:endParaRPr>
              <a:solidFill>
                <a:srgbClr val="00607F"/>
              </a:solidFill>
            </a:endParaRPr>
          </a:p>
          <a:p>
            <a:pPr marL="742950" lvl="1" indent="-285750" algn="l" rtl="0">
              <a:spcBef>
                <a:spcPts val="360"/>
              </a:spcBef>
              <a:spcAft>
                <a:spcPts val="0"/>
              </a:spcAft>
              <a:buClr>
                <a:srgbClr val="00607F"/>
              </a:buClr>
              <a:buSzPts val="1800"/>
              <a:buChar char="–"/>
            </a:pPr>
            <a:r>
              <a:rPr lang="en-US">
                <a:solidFill>
                  <a:srgbClr val="00607F"/>
                </a:solidFill>
              </a:rPr>
              <a:t>Facebook: @NDOIHealth </a:t>
            </a:r>
            <a:endParaRPr/>
          </a:p>
          <a:p>
            <a:pPr marL="1143000" lvl="2" indent="-228600" algn="l" rtl="0">
              <a:spcBef>
                <a:spcPts val="360"/>
              </a:spcBef>
              <a:spcAft>
                <a:spcPts val="0"/>
              </a:spcAft>
              <a:buClr>
                <a:srgbClr val="00607F"/>
              </a:buClr>
              <a:buSzPts val="1800"/>
              <a:buChar char="•"/>
            </a:pPr>
            <a:r>
              <a:rPr lang="en-US" u="sng">
                <a:solidFill>
                  <a:srgbClr val="00607F"/>
                </a:solidFill>
                <a:hlinkClick r:id="rId4">
                  <a:extLst>
                    <a:ext uri="{A12FA001-AC4F-418D-AE19-62706E023703}">
                      <ahyp:hlinkClr xmlns:ahyp="http://schemas.microsoft.com/office/drawing/2018/hyperlinkcolor" val="tx"/>
                    </a:ext>
                  </a:extLst>
                </a:hlinkClick>
              </a:rPr>
              <a:t>https://www.facebook.com/NDOIHealth/</a:t>
            </a:r>
            <a:r>
              <a:rPr lang="en-US">
                <a:solidFill>
                  <a:srgbClr val="00607F"/>
                </a:solidFill>
              </a:rPr>
              <a:t> </a:t>
            </a:r>
            <a:endParaRPr/>
          </a:p>
          <a:p>
            <a:pPr marL="742950" lvl="1" indent="-285750" algn="l" rtl="0">
              <a:spcBef>
                <a:spcPts val="360"/>
              </a:spcBef>
              <a:spcAft>
                <a:spcPts val="0"/>
              </a:spcAft>
              <a:buClr>
                <a:srgbClr val="00607F"/>
              </a:buClr>
              <a:buSzPts val="1800"/>
              <a:buChar char="–"/>
            </a:pPr>
            <a:r>
              <a:rPr lang="en-US">
                <a:solidFill>
                  <a:srgbClr val="00607F"/>
                </a:solidFill>
              </a:rPr>
              <a:t>Instagram: @ndoihealthdivision </a:t>
            </a:r>
            <a:endParaRPr/>
          </a:p>
          <a:p>
            <a:pPr marL="1143000" lvl="2" indent="-228600" algn="l" rtl="0">
              <a:spcBef>
                <a:spcPts val="360"/>
              </a:spcBef>
              <a:spcAft>
                <a:spcPts val="0"/>
              </a:spcAft>
              <a:buClr>
                <a:srgbClr val="00607F"/>
              </a:buClr>
              <a:buSzPts val="1800"/>
              <a:buChar char="•"/>
            </a:pPr>
            <a:r>
              <a:rPr lang="en-US" u="sng">
                <a:solidFill>
                  <a:srgbClr val="00607F"/>
                </a:solidFill>
                <a:hlinkClick r:id="rId5">
                  <a:extLst>
                    <a:ext uri="{A12FA001-AC4F-418D-AE19-62706E023703}">
                      <ahyp:hlinkClr xmlns:ahyp="http://schemas.microsoft.com/office/drawing/2018/hyperlinkcolor" val="tx"/>
                    </a:ext>
                  </a:extLst>
                </a:hlinkClick>
              </a:rPr>
              <a:t>https://www.instagram.com/ndoihealthdivision/</a:t>
            </a:r>
            <a:r>
              <a:rPr lang="en-US">
                <a:solidFill>
                  <a:srgbClr val="00607F"/>
                </a:solidFill>
              </a:rPr>
              <a:t> </a:t>
            </a:r>
            <a:endParaRPr/>
          </a:p>
          <a:p>
            <a:pPr marL="742950" lvl="1" indent="-285750" algn="l" rtl="0">
              <a:spcBef>
                <a:spcPts val="360"/>
              </a:spcBef>
              <a:spcAft>
                <a:spcPts val="0"/>
              </a:spcAft>
              <a:buClr>
                <a:srgbClr val="00607F"/>
              </a:buClr>
              <a:buSzPts val="1800"/>
              <a:buChar char="–"/>
            </a:pPr>
            <a:r>
              <a:rPr lang="en-US">
                <a:solidFill>
                  <a:srgbClr val="00607F"/>
                </a:solidFill>
              </a:rPr>
              <a:t>Twitter: @NDOIHealth </a:t>
            </a:r>
            <a:endParaRPr/>
          </a:p>
          <a:p>
            <a:pPr marL="1143000" lvl="2" indent="-228600" algn="l" rtl="0">
              <a:spcBef>
                <a:spcPts val="360"/>
              </a:spcBef>
              <a:spcAft>
                <a:spcPts val="0"/>
              </a:spcAft>
              <a:buClr>
                <a:srgbClr val="00607F"/>
              </a:buClr>
              <a:buSzPts val="1800"/>
              <a:buChar char="•"/>
            </a:pPr>
            <a:r>
              <a:rPr lang="en-US" u="sng">
                <a:solidFill>
                  <a:srgbClr val="00607F"/>
                </a:solidFill>
                <a:hlinkClick r:id="rId6">
                  <a:extLst>
                    <a:ext uri="{A12FA001-AC4F-418D-AE19-62706E023703}">
                      <ahyp:hlinkClr xmlns:ahyp="http://schemas.microsoft.com/office/drawing/2018/hyperlinkcolor" val="tx"/>
                    </a:ext>
                  </a:extLst>
                </a:hlinkClick>
              </a:rPr>
              <a:t>https://twitter.com/NDOIHealth</a:t>
            </a:r>
            <a:r>
              <a:rPr lang="en-US">
                <a:solidFill>
                  <a:srgbClr val="00607F"/>
                </a:solidFill>
              </a:rPr>
              <a:t> </a:t>
            </a:r>
            <a:endParaRPr/>
          </a:p>
          <a:p>
            <a:pPr marL="342900" lvl="0" indent="-228600" algn="l" rtl="0">
              <a:spcBef>
                <a:spcPts val="360"/>
              </a:spcBef>
              <a:spcAft>
                <a:spcPts val="0"/>
              </a:spcAft>
              <a:buClr>
                <a:srgbClr val="00607F"/>
              </a:buClr>
              <a:buSzPts val="1800"/>
              <a:buNone/>
            </a:pPr>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9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607F"/>
              </a:buClr>
              <a:buSzPts val="3000"/>
              <a:buFont typeface="Arial"/>
              <a:buNone/>
            </a:pPr>
            <a:r>
              <a:rPr lang="en-US"/>
              <a:t>CONTACT INFORMATION</a:t>
            </a:r>
            <a:endParaRPr/>
          </a:p>
        </p:txBody>
      </p:sp>
      <p:sp>
        <p:nvSpPr>
          <p:cNvPr id="703" name="Google Shape;703;p9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607F"/>
              </a:buClr>
              <a:buSzPts val="1800"/>
              <a:buChar char="•"/>
            </a:pPr>
            <a:r>
              <a:rPr lang="en-US" u="sng" dirty="0">
                <a:solidFill>
                  <a:schemeClr val="hlink"/>
                </a:solidFill>
                <a:hlinkClick r:id="rId3"/>
              </a:rPr>
              <a:t>Eric.Dunning@Nebraska.gov</a:t>
            </a:r>
            <a:r>
              <a:rPr lang="en-US" dirty="0"/>
              <a:t>, 402-471-2201</a:t>
            </a:r>
            <a:endParaRPr dirty="0"/>
          </a:p>
          <a:p>
            <a:pPr marL="342900" lvl="0" indent="-342900" algn="l" rtl="0">
              <a:spcBef>
                <a:spcPts val="360"/>
              </a:spcBef>
              <a:spcAft>
                <a:spcPts val="0"/>
              </a:spcAft>
              <a:buClr>
                <a:srgbClr val="00607F"/>
              </a:buClr>
              <a:buSzPts val="1800"/>
              <a:buChar char="•"/>
            </a:pPr>
            <a:r>
              <a:rPr lang="en-US" u="sng" dirty="0">
                <a:solidFill>
                  <a:schemeClr val="hlink"/>
                </a:solidFill>
                <a:hlinkClick r:id="rId4"/>
              </a:rPr>
              <a:t>Martin.Swanson@Nebraska.gov</a:t>
            </a:r>
            <a:r>
              <a:rPr lang="en-US" dirty="0"/>
              <a:t>, 402-471-4503</a:t>
            </a:r>
            <a:endParaRPr dirty="0"/>
          </a:p>
          <a:p>
            <a:pPr marL="342900" lvl="0" indent="-342900" algn="l" rtl="0">
              <a:spcBef>
                <a:spcPts val="360"/>
              </a:spcBef>
              <a:spcAft>
                <a:spcPts val="0"/>
              </a:spcAft>
              <a:buClr>
                <a:srgbClr val="00607F"/>
              </a:buClr>
              <a:buSzPts val="1800"/>
              <a:buChar char="•"/>
            </a:pPr>
            <a:r>
              <a:rPr lang="en-US" u="sng" dirty="0">
                <a:solidFill>
                  <a:schemeClr val="hlink"/>
                </a:solidFill>
                <a:hlinkClick r:id="rId5"/>
              </a:rPr>
              <a:t>Laura.Arp@Nebraska.gov</a:t>
            </a:r>
            <a:r>
              <a:rPr lang="en-US" dirty="0"/>
              <a:t>, 402-471-4635</a:t>
            </a:r>
            <a:endParaRPr dirty="0"/>
          </a:p>
          <a:p>
            <a:pPr marL="342900" lvl="0" indent="-342900" algn="l" rtl="0">
              <a:spcBef>
                <a:spcPts val="360"/>
              </a:spcBef>
              <a:spcAft>
                <a:spcPts val="0"/>
              </a:spcAft>
              <a:buClr>
                <a:srgbClr val="00607F"/>
              </a:buClr>
              <a:buSzPts val="1800"/>
              <a:buChar char="•"/>
            </a:pPr>
            <a:r>
              <a:rPr lang="en-US" u="sng" dirty="0">
                <a:solidFill>
                  <a:schemeClr val="hlink"/>
                </a:solidFill>
                <a:hlinkClick r:id="rId6"/>
              </a:rPr>
              <a:t>Maggie.Reinert@Nebraska.gov</a:t>
            </a:r>
            <a:r>
              <a:rPr lang="en-US" dirty="0"/>
              <a:t>, 402-471-4638</a:t>
            </a:r>
            <a:endParaRPr dirty="0"/>
          </a:p>
          <a:p>
            <a:pPr marL="342900" lvl="0" indent="-228600" algn="l" rtl="0">
              <a:spcBef>
                <a:spcPts val="360"/>
              </a:spcBef>
              <a:spcAft>
                <a:spcPts val="0"/>
              </a:spcAft>
              <a:buClr>
                <a:srgbClr val="00607F"/>
              </a:buClr>
              <a:buSzPts val="1800"/>
              <a:buNone/>
            </a:pPr>
            <a:endParaRPr dirty="0"/>
          </a:p>
          <a:p>
            <a:pPr marL="342900" lvl="0" indent="-342900" algn="l" rtl="0">
              <a:spcBef>
                <a:spcPts val="360"/>
              </a:spcBef>
              <a:spcAft>
                <a:spcPts val="0"/>
              </a:spcAft>
              <a:buClr>
                <a:srgbClr val="00607F"/>
              </a:buClr>
              <a:buSzPts val="1800"/>
              <a:buChar char="•"/>
            </a:pPr>
            <a:r>
              <a:rPr lang="en-US" dirty="0"/>
              <a:t>Department of Insurance web site: </a:t>
            </a:r>
            <a:r>
              <a:rPr lang="en-US" u="sng" dirty="0">
                <a:solidFill>
                  <a:schemeClr val="hlink"/>
                </a:solidFill>
                <a:hlinkClick r:id="rId7"/>
              </a:rPr>
              <a:t>https://doi.nebraska.gov/</a:t>
            </a:r>
            <a:r>
              <a:rPr lang="en-US" dirty="0"/>
              <a:t> </a:t>
            </a:r>
            <a:endParaRPr dirty="0"/>
          </a:p>
          <a:p>
            <a:pPr marL="342900" lvl="0" indent="-342900" algn="l" rtl="0">
              <a:spcBef>
                <a:spcPts val="360"/>
              </a:spcBef>
              <a:spcAft>
                <a:spcPts val="0"/>
              </a:spcAft>
              <a:buClr>
                <a:srgbClr val="00607F"/>
              </a:buClr>
              <a:buSzPts val="1800"/>
              <a:buChar char="•"/>
            </a:pPr>
            <a:r>
              <a:rPr lang="en-US" dirty="0"/>
              <a:t>Consumer Affairs Hotline 402-471-0888 or (in-state only) 877-564-7323 </a:t>
            </a:r>
            <a:endParaRPr dirty="0"/>
          </a:p>
          <a:p>
            <a:pPr marL="342900" lvl="0" indent="-342900" algn="l" rtl="0">
              <a:spcBef>
                <a:spcPts val="360"/>
              </a:spcBef>
              <a:spcAft>
                <a:spcPts val="0"/>
              </a:spcAft>
              <a:buClr>
                <a:srgbClr val="00607F"/>
              </a:buClr>
              <a:buSzPts val="1800"/>
              <a:buChar char="•"/>
            </a:pPr>
            <a:r>
              <a:rPr lang="en-US" dirty="0"/>
              <a:t>Online complaint form: </a:t>
            </a:r>
            <a:r>
              <a:rPr lang="en-US" u="sng" dirty="0">
                <a:solidFill>
                  <a:schemeClr val="hlink"/>
                </a:solidFill>
                <a:hlinkClick r:id="rId8"/>
              </a:rPr>
              <a:t>https://doi.nebraska.gov/consumer/consumer-assistance</a:t>
            </a:r>
            <a:r>
              <a:rPr lang="en-US" dirty="0"/>
              <a:t> </a:t>
            </a:r>
            <a:endParaRPr dirty="0"/>
          </a:p>
          <a:p>
            <a:pPr marL="342900" lvl="0" indent="-342900" algn="l" rtl="0">
              <a:spcBef>
                <a:spcPts val="360"/>
              </a:spcBef>
              <a:spcAft>
                <a:spcPts val="0"/>
              </a:spcAft>
              <a:buClr>
                <a:srgbClr val="00607F"/>
              </a:buClr>
              <a:buSzPts val="1800"/>
              <a:buChar char="•"/>
            </a:pPr>
            <a:r>
              <a:rPr lang="en-US" dirty="0"/>
              <a:t>External review information: </a:t>
            </a:r>
            <a:r>
              <a:rPr lang="en-US" u="sng" dirty="0">
                <a:solidFill>
                  <a:schemeClr val="hlink"/>
                </a:solidFill>
                <a:hlinkClick r:id="rId9"/>
              </a:rPr>
              <a:t>https://doi.nebraska.gov/appealing-denied-health-claim</a:t>
            </a:r>
            <a:r>
              <a:rPr lang="en-US" dirty="0"/>
              <a:t> </a:t>
            </a:r>
            <a:endParaRPr dirty="0"/>
          </a:p>
        </p:txBody>
      </p:sp>
    </p:spTree>
  </p:cSld>
  <p:clrMapOvr>
    <a:masterClrMapping/>
  </p:clrMapOvr>
</p:sld>
</file>

<file path=ppt/theme/theme1.xml><?xml version="1.0" encoding="utf-8"?>
<a:theme xmlns:a="http://schemas.openxmlformats.org/drawingml/2006/main" name="Office Them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9733</Words>
  <Application>Microsoft Office PowerPoint</Application>
  <PresentationFormat>On-screen Show (4:3)</PresentationFormat>
  <Paragraphs>1352</Paragraphs>
  <Slides>96</Slides>
  <Notes>96</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96</vt:i4>
      </vt:variant>
    </vt:vector>
  </HeadingPairs>
  <TitlesOfParts>
    <vt:vector size="100" baseType="lpstr">
      <vt:lpstr>Arial</vt:lpstr>
      <vt:lpstr>Calibri</vt:lpstr>
      <vt:lpstr>Noto Sans Symbols</vt:lpstr>
      <vt:lpstr>Office Theme</vt:lpstr>
      <vt:lpstr>PowerPoint Presentation</vt:lpstr>
      <vt:lpstr>TODAY’S PRESENTATION</vt:lpstr>
      <vt:lpstr>DEPARTMENT OF INSURANCE FUNCTIONS</vt:lpstr>
      <vt:lpstr>INSURANCE IS IMPORTANT IN NEBRASKA</vt:lpstr>
      <vt:lpstr>HEALTH INSURANCE:  ACA MARKETS AND 2022 OPEN ENROLLMENT</vt:lpstr>
      <vt:lpstr>NEBRASKA HEALTH INSURANCE MARKET DISTRIBUTION 2012 to 2019</vt:lpstr>
      <vt:lpstr>PowerPoint Presentation</vt:lpstr>
      <vt:lpstr>INSURERS SELLING INDIVIDUAL ACA COVERAGE IN NEBRASKA, 2014 TO 2022</vt:lpstr>
      <vt:lpstr>INDIVIDUAL MARKET PREMIUMS 2014 – 2022</vt:lpstr>
      <vt:lpstr>2021 NEBRASKA ENROLLMENT IN DETAIL</vt:lpstr>
      <vt:lpstr>PREMIUM SUBSIDIES AND COST-SHARING ASSISTANCE</vt:lpstr>
      <vt:lpstr>2021 FEDERAL POVERTY GUIDELINES ARE USED FOR 2022 APTC AND CSR</vt:lpstr>
      <vt:lpstr>POLICY OR MARKET CHANGES THAT AFFECT PREMIUMS</vt:lpstr>
      <vt:lpstr>COST-SHARING REDUCTIONS AND  SILVER LOADING</vt:lpstr>
      <vt:lpstr>ENROLLMENT BY METAL LEVEL, 2016-2021</vt:lpstr>
      <vt:lpstr>SILVER PLAN COST-SHARING ENROLLMENT, 2018 TO EXPECTED 2022</vt:lpstr>
      <vt:lpstr>AMERICAN RESCUE PLAN ACT CHANGES TO APTC AND OPEN ENROLLMENT</vt:lpstr>
      <vt:lpstr>CHANGES TO APTC PERCENTAGES BEGINNING APRIL 1, 2021</vt:lpstr>
      <vt:lpstr>PEOPLE OVER 400% FPL WILL PAY 8.5% OF THE BENCHMARK IN 2021 AND 2022</vt:lpstr>
      <vt:lpstr>“FPL CUTOFF” USING 2022 BENCHMARK SINGLE PERSON EXAMPLE</vt:lpstr>
      <vt:lpstr>“FPL CUTOFF” USING 2022 BENCHMARK FAMILY OF FOUR EXAMPLE</vt:lpstr>
      <vt:lpstr>MORE PLANS UNDER $10 AVAILABLE AFTER APRIL 1, 2021, 150% FPL</vt:lpstr>
      <vt:lpstr>MORE PLANS UNDER $10 AVAILABLE AFTER APRIL 1, 2021, 200% FPL</vt:lpstr>
      <vt:lpstr>MORE PLANS UNDER $10 AVAILABLE AFTER APRIL 1, 2021, 250% FPL</vt:lpstr>
      <vt:lpstr>MORE PLANS UNDER $10 AVAILABLE AFTER APRIL 1, 2021, 400% FPL</vt:lpstr>
      <vt:lpstr>MORE PLANS UNDER $10 AVAILABLE AFTER APRIL 1, 2021, 500% FPL</vt:lpstr>
      <vt:lpstr>LOWER SILVER PLAN PREMIUMS IN 2022 MEAN LOWER SUBSIDIES IN 2022</vt:lpstr>
      <vt:lpstr>EXAMPLE OF WHAT THE CUSTOMER PAYS IN PREMIUMS AT 500% FPL</vt:lpstr>
      <vt:lpstr>DIRECTOR’S CUT (SUPRESSED SLIDE)</vt:lpstr>
      <vt:lpstr>ACA INDIVIDUAL MARKET PRICES: PUTTING IT ALL TOGETHER</vt:lpstr>
      <vt:lpstr>PUTTING IT ALL TOGETHER</vt:lpstr>
      <vt:lpstr>MEDICAID EXPANSION ENROLLMENT</vt:lpstr>
      <vt:lpstr>ACA SMALL GROUP MARKET</vt:lpstr>
      <vt:lpstr>SHOPPING FOR HEALTH INSURANCE ACA AND OTHER OPTIONS</vt:lpstr>
      <vt:lpstr>GENERAL QUESTIONS TO ASK</vt:lpstr>
      <vt:lpstr>QUESTIONS TO ASK: COVERAGE FOR SERVICES</vt:lpstr>
      <vt:lpstr>SPECIFIC QUESTIONS TO ASK: PRESCRIPTION DRUGS</vt:lpstr>
      <vt:lpstr>SPECIFIC QUESTIONS TO ASK: COMPARING COSTS</vt:lpstr>
      <vt:lpstr>HEALTH INSURANCE: SPECIAL TOPICS</vt:lpstr>
      <vt:lpstr>BEHAVIORAL HEALTH DURING COVID</vt:lpstr>
      <vt:lpstr>NEBRASKA TELEHEALTH LAWS</vt:lpstr>
      <vt:lpstr>NEW MENTAL HEALTH PARITY COMPLIANCE REQUIREMENTS</vt:lpstr>
      <vt:lpstr>SURPRISE BALANCE BILLS AND THE  NO SURPRISES ACT</vt:lpstr>
      <vt:lpstr>SURPRISE BALANCE BILLS AND THE  NO SURPRISES ACT</vt:lpstr>
      <vt:lpstr>BROKER COMMISSION DISCLOSURES AND THE NO SURPRISES ACT</vt:lpstr>
      <vt:lpstr>AIR AMBULANCE BILLS AND THE NO SURPRISES ACT</vt:lpstr>
      <vt:lpstr>AIR AMBULANCE BILLS AND THE NO SURPRISES ACT</vt:lpstr>
      <vt:lpstr>AIR AMBULANCE CLAIMS BY AGE GROUP</vt:lpstr>
      <vt:lpstr>AIR AMBULANCE CLAIMS BY DIAGNOSIS</vt:lpstr>
      <vt:lpstr>STATES WITH HIGH AIR AMBULANCE USE</vt:lpstr>
      <vt:lpstr>PREVENTIVE SERVICES AT NO COST</vt:lpstr>
      <vt:lpstr>NEW OR MODIFIED PREVENTIVE CARE RECOMMENDATIONS </vt:lpstr>
      <vt:lpstr>HEALTH INSURANCE CLAIMS: APPEALS AND EXTERNAL REVIEWS</vt:lpstr>
      <vt:lpstr>APPEALING A DENIED HEALTH CLAIM</vt:lpstr>
      <vt:lpstr>INTERNAL APPEAL</vt:lpstr>
      <vt:lpstr>EXTERNAL REVIEW BASICS</vt:lpstr>
      <vt:lpstr>STATE AND FEDERAL EXTERNAL REVIEW </vt:lpstr>
      <vt:lpstr>TIMELINES FOR APPEAL AND EXTERNAL REVIEW DECISIONS</vt:lpstr>
      <vt:lpstr>EXTERNAL REVIEW BY THE NUMBERS</vt:lpstr>
      <vt:lpstr>MOST COMMON EXTERNAL REVIEWS FOR DRUGS AND SERVICES</vt:lpstr>
      <vt:lpstr>MORE INFORMATION ONLINE AND EXTERNAL REVIEW PORTAL</vt:lpstr>
      <vt:lpstr>ADVICE FROM THE FRONT LINES</vt:lpstr>
      <vt:lpstr>TOP COMPLAINTS TO THE DEPARTMENT</vt:lpstr>
      <vt:lpstr>ADVICE FROM INVESTIGATORS</vt:lpstr>
      <vt:lpstr>MORE ADVICE FROM INVESTIGATORS</vt:lpstr>
      <vt:lpstr>MORE ADVICE FROM INVESTIGATORS</vt:lpstr>
      <vt:lpstr>LIFE INSURANCE POLICY LOCATOR</vt:lpstr>
      <vt:lpstr>MULTI-STATE INVESTIGATIONS</vt:lpstr>
      <vt:lpstr>COVID-19, INVESTIGATIONS INTO PRICE GOUGING AND DOUBLE BILLING</vt:lpstr>
      <vt:lpstr>HEALTH CARE SHARING MINISTRIES</vt:lpstr>
      <vt:lpstr>ALIERA AND TRINITY HEALTHSHARE</vt:lpstr>
      <vt:lpstr>MISREPRESENTATIONS FOR HEALTH INSURANCE SALES</vt:lpstr>
      <vt:lpstr>TELEMARKETERS AND INTERNET ADVERTISING</vt:lpstr>
      <vt:lpstr>EXAMPLES</vt:lpstr>
      <vt:lpstr>LOCAL EXAMPLE</vt:lpstr>
      <vt:lpstr>ANOTHER EXAMPLE</vt:lpstr>
      <vt:lpstr>FEDERAL ACTIONS</vt:lpstr>
      <vt:lpstr>MORE FEDERAL ACTIONS</vt:lpstr>
      <vt:lpstr>STATES ACTING TOGETHER TO INVESTIGATE</vt:lpstr>
      <vt:lpstr>NAIC IMPROPER MARKETING OF HEALTH PLANS WORKING GROUP</vt:lpstr>
      <vt:lpstr>MEDICARE</vt:lpstr>
      <vt:lpstr>COVID-19 SCAMS AND MEDICARE</vt:lpstr>
      <vt:lpstr>PROTECT YOURSELF FROM MEDICARE FRAUD</vt:lpstr>
      <vt:lpstr>MEDICARE QUESTIONS? SHIP CAN HELP!</vt:lpstr>
      <vt:lpstr>FREE, UNBIASED, AND CONFIDENTIAL</vt:lpstr>
      <vt:lpstr>SHIP PROVIDES A VALUABLE SERVICE</vt:lpstr>
      <vt:lpstr>ANNUAL OPEN ENROLLMENT - PARTS C &amp; D</vt:lpstr>
      <vt:lpstr>MEDICARE ADVANTAGE AVAILABLE IN MORE NEBRASKA COUNTIES</vt:lpstr>
      <vt:lpstr>2019 MEDICARE ADVANTAGE PLANS: AVAILABLE COUNTIES</vt:lpstr>
      <vt:lpstr>2020 MEDICARE ADVANTAGE PLANS: AVAILABLE COUNTIES</vt:lpstr>
      <vt:lpstr>2021 MEDICARE ADVANTAGE PLANS: AVAILABLE COUNTIES</vt:lpstr>
      <vt:lpstr>2022 MEDICARE ADVANTAGE PLANS: AVAILABLE COUNTIES</vt:lpstr>
      <vt:lpstr>GROWING MEDICARE ADVANTAGE ENROLLMENT</vt:lpstr>
      <vt:lpstr>NEW IN 2021 – SENIOR SAVINGS MODEL</vt:lpstr>
      <vt:lpstr>THANKS FOR YOUR KIND ATTENTION!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Arp</dc:creator>
  <cp:lastModifiedBy>Arp, Laura L.</cp:lastModifiedBy>
  <cp:revision>4</cp:revision>
  <dcterms:created xsi:type="dcterms:W3CDTF">2017-02-24T12:50:22Z</dcterms:created>
  <dcterms:modified xsi:type="dcterms:W3CDTF">2021-11-03T19:07:23Z</dcterms:modified>
</cp:coreProperties>
</file>